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0"/>
  </p:notesMasterIdLst>
  <p:handoutMasterIdLst>
    <p:handoutMasterId r:id="rId31"/>
  </p:handoutMasterIdLst>
  <p:sldIdLst>
    <p:sldId id="256" r:id="rId2"/>
    <p:sldId id="296" r:id="rId3"/>
    <p:sldId id="258" r:id="rId4"/>
    <p:sldId id="259" r:id="rId5"/>
    <p:sldId id="297" r:id="rId6"/>
    <p:sldId id="298" r:id="rId7"/>
    <p:sldId id="299" r:id="rId8"/>
    <p:sldId id="300" r:id="rId9"/>
    <p:sldId id="261" r:id="rId10"/>
    <p:sldId id="263" r:id="rId11"/>
    <p:sldId id="265" r:id="rId12"/>
    <p:sldId id="268" r:id="rId13"/>
    <p:sldId id="269" r:id="rId14"/>
    <p:sldId id="271" r:id="rId15"/>
    <p:sldId id="276" r:id="rId16"/>
    <p:sldId id="277" r:id="rId17"/>
    <p:sldId id="278" r:id="rId18"/>
    <p:sldId id="279" r:id="rId19"/>
    <p:sldId id="280" r:id="rId20"/>
    <p:sldId id="281" r:id="rId21"/>
    <p:sldId id="282" r:id="rId22"/>
    <p:sldId id="284" r:id="rId23"/>
    <p:sldId id="285" r:id="rId24"/>
    <p:sldId id="295" r:id="rId25"/>
    <p:sldId id="288" r:id="rId26"/>
    <p:sldId id="289" r:id="rId27"/>
    <p:sldId id="301" r:id="rId28"/>
    <p:sldId id="291" r:id="rId29"/>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94737" autoAdjust="0"/>
  </p:normalViewPr>
  <p:slideViewPr>
    <p:cSldViewPr>
      <p:cViewPr varScale="1">
        <p:scale>
          <a:sx n="66" d="100"/>
          <a:sy n="66"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EE41ECD-36A4-4FFE-84BE-63E04821206E}" type="datetimeFigureOut">
              <a:rPr lang="en-US" smtClean="0"/>
              <a:t>7/24/2013</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4F5A6FF-99C1-470A-8602-C9029838C28D}" type="slidenum">
              <a:rPr lang="en-US" smtClean="0"/>
              <a:t>‹#›</a:t>
            </a:fld>
            <a:endParaRPr lang="en-US"/>
          </a:p>
        </p:txBody>
      </p:sp>
    </p:spTree>
    <p:extLst>
      <p:ext uri="{BB962C8B-B14F-4D97-AF65-F5344CB8AC3E}">
        <p14:creationId xmlns:p14="http://schemas.microsoft.com/office/powerpoint/2010/main" val="4277919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5299" name="Rectangle 3"/>
          <p:cNvSpPr>
            <a:spLocks noGrp="1" noChangeArrowheads="1"/>
          </p:cNvSpPr>
          <p:nvPr>
            <p:ph type="dt" idx="1"/>
          </p:nvPr>
        </p:nvSpPr>
        <p:spPr bwMode="auto">
          <a:xfrm>
            <a:off x="4010342"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943610" y="4447461"/>
            <a:ext cx="5189855"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0"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5303"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atin typeface="Times New Roman" pitchFamily="18" charset="0"/>
              </a:defRPr>
            </a:lvl1pPr>
          </a:lstStyle>
          <a:p>
            <a:pPr>
              <a:defRPr/>
            </a:pPr>
            <a:fld id="{3F1548F3-A9B4-428A-A910-6ECDA6AB2C02}" type="slidenum">
              <a:rPr lang="en-US"/>
              <a:pPr>
                <a:defRPr/>
              </a:pPr>
              <a:t>‹#›</a:t>
            </a:fld>
            <a:endParaRPr lang="en-US"/>
          </a:p>
        </p:txBody>
      </p:sp>
    </p:spTree>
    <p:extLst>
      <p:ext uri="{BB962C8B-B14F-4D97-AF65-F5344CB8AC3E}">
        <p14:creationId xmlns:p14="http://schemas.microsoft.com/office/powerpoint/2010/main" val="4071327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3507C36A-75C0-4ED0-B443-8189F6FE44B5}" type="datetimeFigureOut">
              <a:rPr lang="en-US"/>
              <a:pPr>
                <a:defRPr/>
              </a:pPr>
              <a:t>7/24/2013</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63D68E3-B651-4189-A9D0-70E6676A528B}" type="slidenum">
              <a:rPr lang="en-US"/>
              <a:pPr>
                <a:defRPr/>
              </a:pPr>
              <a:t>‹#›</a:t>
            </a:fld>
            <a:endParaRPr lang="en-US" dirty="0"/>
          </a:p>
        </p:txBody>
      </p:sp>
    </p:spTree>
    <p:extLst>
      <p:ext uri="{BB962C8B-B14F-4D97-AF65-F5344CB8AC3E}">
        <p14:creationId xmlns:p14="http://schemas.microsoft.com/office/powerpoint/2010/main" val="236007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313DDC-C080-455F-AFB4-8BA6CC6972D5}"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E86503C-58BD-42D2-96E3-AD3313C731BE}" type="slidenum">
              <a:rPr lang="en-US"/>
              <a:pPr>
                <a:defRPr/>
              </a:pPr>
              <a:t>‹#›</a:t>
            </a:fld>
            <a:endParaRPr lang="en-US"/>
          </a:p>
        </p:txBody>
      </p:sp>
    </p:spTree>
    <p:extLst>
      <p:ext uri="{BB962C8B-B14F-4D97-AF65-F5344CB8AC3E}">
        <p14:creationId xmlns:p14="http://schemas.microsoft.com/office/powerpoint/2010/main" val="205916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07D8CD4-AB52-4356-9DE4-065E8D682870}"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673C02-E485-4F54-A437-2BA9CE5D12EA}" type="slidenum">
              <a:rPr lang="en-US"/>
              <a:pPr>
                <a:defRPr/>
              </a:pPr>
              <a:t>‹#›</a:t>
            </a:fld>
            <a:endParaRPr lang="en-US"/>
          </a:p>
        </p:txBody>
      </p:sp>
    </p:spTree>
    <p:extLst>
      <p:ext uri="{BB962C8B-B14F-4D97-AF65-F5344CB8AC3E}">
        <p14:creationId xmlns:p14="http://schemas.microsoft.com/office/powerpoint/2010/main" val="81613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C9AAA6B-8ECF-4DF9-B091-F244FAA75C09}" type="datetimeFigureOut">
              <a:rPr lang="en-US"/>
              <a:pPr>
                <a:defRPr/>
              </a:pPr>
              <a:t>7/24/2013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F7056BF-FCB8-4FC5-AF07-16408B686FE0}" type="slidenum">
              <a:rPr lang="en-US"/>
              <a:pPr>
                <a:defRPr/>
              </a:pPr>
              <a:t>‹#›</a:t>
            </a:fld>
            <a:endParaRPr lang="en-US"/>
          </a:p>
        </p:txBody>
      </p:sp>
    </p:spTree>
    <p:extLst>
      <p:ext uri="{BB962C8B-B14F-4D97-AF65-F5344CB8AC3E}">
        <p14:creationId xmlns:p14="http://schemas.microsoft.com/office/powerpoint/2010/main" val="347142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ABFD40A-F40D-4231-8F7E-B09298F9541E}" type="datetimeFigureOut">
              <a:rPr lang="en-US"/>
              <a:pPr>
                <a:defRPr/>
              </a:pPr>
              <a:t>7/24/2013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3F150AD-5BBB-4410-A6DF-856FA201363E}" type="slidenum">
              <a:rPr lang="en-US"/>
              <a:pPr>
                <a:defRPr/>
              </a:pPr>
              <a:t>‹#›</a:t>
            </a:fld>
            <a:endParaRPr lang="en-US"/>
          </a:p>
        </p:txBody>
      </p:sp>
    </p:spTree>
    <p:extLst>
      <p:ext uri="{BB962C8B-B14F-4D97-AF65-F5344CB8AC3E}">
        <p14:creationId xmlns:p14="http://schemas.microsoft.com/office/powerpoint/2010/main" val="7109704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4CCC85F-5D0F-42E5-B5D0-A878BB9C442F}" type="datetimeFigureOut">
              <a:rPr lang="en-US"/>
              <a:pPr>
                <a:defRPr/>
              </a:pPr>
              <a:t>7/24/2013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EFB3E0C-35E0-4DB8-8590-99F1EF700494}" type="slidenum">
              <a:rPr lang="en-US"/>
              <a:pPr>
                <a:defRPr/>
              </a:pPr>
              <a:t>‹#›</a:t>
            </a:fld>
            <a:endParaRPr lang="en-US"/>
          </a:p>
        </p:txBody>
      </p:sp>
    </p:spTree>
    <p:extLst>
      <p:ext uri="{BB962C8B-B14F-4D97-AF65-F5344CB8AC3E}">
        <p14:creationId xmlns:p14="http://schemas.microsoft.com/office/powerpoint/2010/main" val="45726830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C8F4E30-12EA-4159-A1D0-1D4C3E26DD38}" type="datetimeFigureOut">
              <a:rPr lang="en-US"/>
              <a:pPr>
                <a:defRPr/>
              </a:pPr>
              <a:t>7/24/2013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83357B1-2CA5-45BD-9911-09813D8FE569}" type="slidenum">
              <a:rPr lang="en-US"/>
              <a:pPr>
                <a:defRPr/>
              </a:pPr>
              <a:t>‹#›</a:t>
            </a:fld>
            <a:endParaRPr lang="en-US"/>
          </a:p>
        </p:txBody>
      </p:sp>
    </p:spTree>
    <p:extLst>
      <p:ext uri="{BB962C8B-B14F-4D97-AF65-F5344CB8AC3E}">
        <p14:creationId xmlns:p14="http://schemas.microsoft.com/office/powerpoint/2010/main" val="4400784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2E4F3ED-6CD8-4C28-A948-11CF81B61049}" type="datetimeFigureOut">
              <a:rPr lang="en-US"/>
              <a:pPr>
                <a:defRPr/>
              </a:pPr>
              <a:t>7/24/2013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C6CDCEA-F08C-4AF6-A0C3-6C442B91FB8D}" type="slidenum">
              <a:rPr lang="en-US"/>
              <a:pPr>
                <a:defRPr/>
              </a:pPr>
              <a:t>‹#›</a:t>
            </a:fld>
            <a:endParaRPr lang="en-US"/>
          </a:p>
        </p:txBody>
      </p:sp>
    </p:spTree>
    <p:extLst>
      <p:ext uri="{BB962C8B-B14F-4D97-AF65-F5344CB8AC3E}">
        <p14:creationId xmlns:p14="http://schemas.microsoft.com/office/powerpoint/2010/main" val="2730127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D1C9322-B8BE-4286-A404-350AF834AC1B}" type="datetimeFigureOut">
              <a:rPr lang="en-US"/>
              <a:pPr>
                <a:defRPr/>
              </a:pPr>
              <a:t>7/24/2013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73903A9-98FF-4670-A27B-CCCB208689B9}" type="slidenum">
              <a:rPr lang="en-US"/>
              <a:pPr>
                <a:defRPr/>
              </a:pPr>
              <a:t>‹#›</a:t>
            </a:fld>
            <a:endParaRPr lang="en-US"/>
          </a:p>
        </p:txBody>
      </p:sp>
    </p:spTree>
    <p:extLst>
      <p:ext uri="{BB962C8B-B14F-4D97-AF65-F5344CB8AC3E}">
        <p14:creationId xmlns:p14="http://schemas.microsoft.com/office/powerpoint/2010/main" val="287795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4CB36AB-01CF-45F1-8BBF-0BAC52017FB7}" type="datetimeFigureOut">
              <a:rPr lang="en-US"/>
              <a:pPr>
                <a:defRPr/>
              </a:pPr>
              <a:t>7/24/2013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0277905-5751-4A87-9F47-53938F9B0F4D}" type="slidenum">
              <a:rPr lang="en-US"/>
              <a:pPr>
                <a:defRPr/>
              </a:pPr>
              <a:t>‹#›</a:t>
            </a:fld>
            <a:endParaRPr lang="en-US"/>
          </a:p>
        </p:txBody>
      </p:sp>
    </p:spTree>
    <p:extLst>
      <p:ext uri="{BB962C8B-B14F-4D97-AF65-F5344CB8AC3E}">
        <p14:creationId xmlns:p14="http://schemas.microsoft.com/office/powerpoint/2010/main" val="125172293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7A1AC91-C38A-46D1-87FD-759BB7DAD735}" type="datetimeFigureOut">
              <a:rPr lang="en-US"/>
              <a:pPr>
                <a:defRPr/>
              </a:pPr>
              <a:t>7/24/2013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B54A844-489A-4EE3-AB2C-07558B360A1E}" type="slidenum">
              <a:rPr lang="en-US"/>
              <a:pPr>
                <a:defRPr/>
              </a:pPr>
              <a:t>‹#›</a:t>
            </a:fld>
            <a:endParaRPr lang="en-US"/>
          </a:p>
        </p:txBody>
      </p:sp>
    </p:spTree>
    <p:extLst>
      <p:ext uri="{BB962C8B-B14F-4D97-AF65-F5344CB8AC3E}">
        <p14:creationId xmlns:p14="http://schemas.microsoft.com/office/powerpoint/2010/main" val="20479092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083B62F0-E749-4864-9F8C-B4D3EBDF6588}" type="datetimeFigureOut">
              <a:rPr lang="en-US"/>
              <a:pPr>
                <a:defRPr/>
              </a:pPr>
              <a:t>7/24/2013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572824B-15EF-4658-849D-517BD9E283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2" r:id="rId2"/>
    <p:sldLayoutId id="2147483747" r:id="rId3"/>
    <p:sldLayoutId id="2147483748" r:id="rId4"/>
    <p:sldLayoutId id="2147483749" r:id="rId5"/>
    <p:sldLayoutId id="2147483750" r:id="rId6"/>
    <p:sldLayoutId id="2147483743" r:id="rId7"/>
    <p:sldLayoutId id="2147483751" r:id="rId8"/>
    <p:sldLayoutId id="2147483752" r:id="rId9"/>
    <p:sldLayoutId id="2147483744" r:id="rId10"/>
    <p:sldLayoutId id="214748374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 calcmode="lin" valueType="num">
                                      <p:cBhvr additive="base">
                                        <p:cTn id="15" dur="500" fill="hold"/>
                                        <p:tgtEl>
                                          <p:spTgt spid="3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0">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 calcmode="lin" valueType="num">
                                      <p:cBhvr additive="base">
                                        <p:cTn id="19" dur="500" fill="hold"/>
                                        <p:tgtEl>
                                          <p:spTgt spid="3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 calcmode="lin" valueType="num">
                                      <p:cBhvr additive="base">
                                        <p:cTn id="23" dur="500" fill="hold"/>
                                        <p:tgtEl>
                                          <p:spTgt spid="3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utoUpdateAnimBg="0">
        <p:tmplLst>
          <p:tmpl lvl="1">
            <p:tnLst>
              <p:par>
                <p:cTn presetID="2" presetClass="entr" presetSubtype="8"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fontAlgn="auto" hangingPunct="1">
              <a:spcAft>
                <a:spcPts val="0"/>
              </a:spcAft>
              <a:defRPr/>
            </a:pPr>
            <a:r>
              <a:rPr lang="en-US" smtClean="0"/>
              <a:t>Chapter 5</a:t>
            </a:r>
          </a:p>
        </p:txBody>
      </p:sp>
      <p:sp>
        <p:nvSpPr>
          <p:cNvPr id="9219" name="Rectangle 3"/>
          <p:cNvSpPr>
            <a:spLocks noGrp="1" noChangeArrowheads="1"/>
          </p:cNvSpPr>
          <p:nvPr>
            <p:ph type="subTitle" idx="1"/>
          </p:nvPr>
        </p:nvSpPr>
        <p:spPr>
          <a:xfrm>
            <a:off x="685800" y="3611563"/>
            <a:ext cx="7772400" cy="1200150"/>
          </a:xfrm>
        </p:spPr>
        <p:txBody>
          <a:bodyPr/>
          <a:lstStyle/>
          <a:p>
            <a:pPr marR="0" eaLnBrk="1" hangingPunct="1"/>
            <a:r>
              <a:rPr lang="en-US" smtClean="0"/>
              <a:t>Community Involvement in Policing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83"/>
    </mc:Choice>
    <mc:Fallback xmlns="">
      <p:transition spd="slow" advTm="6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182688" y="2017713"/>
            <a:ext cx="7772400" cy="4002087"/>
          </a:xfrm>
        </p:spPr>
        <p:txBody>
          <a:bodyPr/>
          <a:lstStyle/>
          <a:p>
            <a:pPr eaLnBrk="1" hangingPunct="1">
              <a:lnSpc>
                <a:spcPct val="90000"/>
              </a:lnSpc>
            </a:pPr>
            <a:r>
              <a:rPr lang="en-US" sz="2400" smtClean="0"/>
              <a:t>Why community policing?</a:t>
            </a:r>
          </a:p>
          <a:p>
            <a:pPr lvl="1" eaLnBrk="1" hangingPunct="1">
              <a:lnSpc>
                <a:spcPct val="90000"/>
              </a:lnSpc>
            </a:pPr>
            <a:r>
              <a:rPr lang="en-US" sz="2000" smtClean="0"/>
              <a:t>Citizen disenchantment with police/high crime rates</a:t>
            </a:r>
          </a:p>
          <a:p>
            <a:pPr lvl="1" eaLnBrk="1" hangingPunct="1">
              <a:lnSpc>
                <a:spcPct val="90000"/>
              </a:lnSpc>
            </a:pPr>
            <a:r>
              <a:rPr lang="en-US" sz="2000" smtClean="0"/>
              <a:t>Research showing that preventive patrol and the like did not work (Kansas City Study)</a:t>
            </a:r>
          </a:p>
          <a:p>
            <a:pPr lvl="1" eaLnBrk="1" hangingPunct="1">
              <a:lnSpc>
                <a:spcPct val="90000"/>
              </a:lnSpc>
            </a:pPr>
            <a:r>
              <a:rPr lang="en-US" sz="2000" smtClean="0"/>
              <a:t>Police frustrated with traditional crime-fighting role</a:t>
            </a:r>
          </a:p>
          <a:p>
            <a:pPr lvl="1" eaLnBrk="1" hangingPunct="1">
              <a:lnSpc>
                <a:spcPct val="90000"/>
              </a:lnSpc>
            </a:pPr>
            <a:r>
              <a:rPr lang="en-US" sz="2000" smtClean="0"/>
              <a:t>Isolation of police from citizens during the reform era</a:t>
            </a:r>
          </a:p>
          <a:p>
            <a:pPr lvl="1" eaLnBrk="1" hangingPunct="1">
              <a:lnSpc>
                <a:spcPct val="90000"/>
              </a:lnSpc>
            </a:pPr>
            <a:r>
              <a:rPr lang="en-US" sz="2000" smtClean="0"/>
              <a:t>Narrow crime fighting image (now service functions to)</a:t>
            </a:r>
          </a:p>
          <a:p>
            <a:pPr lvl="1" eaLnBrk="1" hangingPunct="1">
              <a:lnSpc>
                <a:spcPct val="90000"/>
              </a:lnSpc>
            </a:pPr>
            <a:r>
              <a:rPr lang="en-US" sz="2000" smtClean="0"/>
              <a:t>Over-reliance on bureaucratic structure  </a:t>
            </a:r>
          </a:p>
          <a:p>
            <a:pPr lvl="1" eaLnBrk="1" hangingPunct="1">
              <a:lnSpc>
                <a:spcPct val="90000"/>
              </a:lnSpc>
            </a:pPr>
            <a:r>
              <a:rPr lang="en-US" sz="2000" smtClean="0"/>
              <a:t>Over-reliance on high-tech gadgetry </a:t>
            </a:r>
          </a:p>
          <a:p>
            <a:pPr lvl="1" eaLnBrk="1" hangingPunct="1">
              <a:lnSpc>
                <a:spcPct val="90000"/>
              </a:lnSpc>
            </a:pPr>
            <a:r>
              <a:rPr lang="en-US" sz="2000" smtClean="0"/>
              <a:t>Insulation of police administration from community input</a:t>
            </a:r>
          </a:p>
          <a:p>
            <a:pPr lvl="1" eaLnBrk="1" hangingPunct="1">
              <a:lnSpc>
                <a:spcPct val="90000"/>
              </a:lnSpc>
            </a:pPr>
            <a:r>
              <a:rPr lang="en-US" sz="2000" smtClean="0"/>
              <a:t>Concern for human rights </a:t>
            </a:r>
          </a:p>
        </p:txBody>
      </p:sp>
      <p:sp>
        <p:nvSpPr>
          <p:cNvPr id="12290" name="Rectangle 2"/>
          <p:cNvSpPr>
            <a:spLocks noGrp="1" noChangeArrowheads="1"/>
          </p:cNvSpPr>
          <p:nvPr>
            <p:ph type="title"/>
          </p:nvPr>
        </p:nvSpPr>
        <p:spPr/>
        <p:txBody>
          <a:bodyPr/>
          <a:lstStyle/>
          <a:p>
            <a:pPr eaLnBrk="1" fontAlgn="auto" hangingPunct="1">
              <a:spcAft>
                <a:spcPts val="0"/>
              </a:spcAft>
              <a:defRPr/>
            </a:pPr>
            <a:r>
              <a:rPr lang="en-US" sz="3200" smtClean="0"/>
              <a:t>Reasons for Community Policing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4031"/>
    </mc:Choice>
    <mc:Fallback xmlns="">
      <p:transition spd="slow" advTm="74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lnSpc>
                <a:spcPct val="80000"/>
              </a:lnSpc>
            </a:pPr>
            <a:r>
              <a:rPr lang="en-US" sz="2000" smtClean="0"/>
              <a:t>What is community policing?</a:t>
            </a:r>
          </a:p>
          <a:p>
            <a:pPr lvl="1" eaLnBrk="1" hangingPunct="1">
              <a:lnSpc>
                <a:spcPct val="80000"/>
              </a:lnSpc>
            </a:pPr>
            <a:r>
              <a:rPr lang="en-US" sz="1800" smtClean="0"/>
              <a:t>A new philosophy (is it really new?)</a:t>
            </a:r>
          </a:p>
          <a:p>
            <a:pPr lvl="1" eaLnBrk="1" hangingPunct="1">
              <a:lnSpc>
                <a:spcPct val="80000"/>
              </a:lnSpc>
            </a:pPr>
            <a:r>
              <a:rPr lang="en-US" sz="1800" smtClean="0"/>
              <a:t>A new set of strategies (work with citizens and others)</a:t>
            </a:r>
          </a:p>
          <a:p>
            <a:pPr lvl="1" eaLnBrk="1" hangingPunct="1">
              <a:lnSpc>
                <a:spcPct val="80000"/>
              </a:lnSpc>
            </a:pPr>
            <a:r>
              <a:rPr lang="en-US" sz="1800" smtClean="0"/>
              <a:t>A combination of both</a:t>
            </a:r>
          </a:p>
          <a:p>
            <a:pPr eaLnBrk="1" hangingPunct="1">
              <a:lnSpc>
                <a:spcPct val="80000"/>
              </a:lnSpc>
            </a:pPr>
            <a:r>
              <a:rPr lang="en-US" sz="2000" smtClean="0"/>
              <a:t>Cordner’s four principal dimensions of community policing</a:t>
            </a:r>
          </a:p>
          <a:p>
            <a:pPr lvl="1" eaLnBrk="1" hangingPunct="1">
              <a:lnSpc>
                <a:spcPct val="80000"/>
              </a:lnSpc>
            </a:pPr>
            <a:r>
              <a:rPr lang="en-US" sz="1800" smtClean="0"/>
              <a:t>Philosophical</a:t>
            </a:r>
          </a:p>
          <a:p>
            <a:pPr lvl="2" eaLnBrk="1" hangingPunct="1">
              <a:lnSpc>
                <a:spcPct val="80000"/>
              </a:lnSpc>
            </a:pPr>
            <a:r>
              <a:rPr lang="en-US" sz="1600" smtClean="0"/>
              <a:t>Ideas and beliefs, such citizen input, broad function, and personal service</a:t>
            </a:r>
          </a:p>
          <a:p>
            <a:pPr lvl="1" eaLnBrk="1" hangingPunct="1">
              <a:lnSpc>
                <a:spcPct val="80000"/>
              </a:lnSpc>
            </a:pPr>
            <a:r>
              <a:rPr lang="en-US" sz="1800" smtClean="0"/>
              <a:t>Strategic</a:t>
            </a:r>
          </a:p>
          <a:p>
            <a:pPr lvl="2" eaLnBrk="1" hangingPunct="1">
              <a:lnSpc>
                <a:spcPct val="80000"/>
              </a:lnSpc>
            </a:pPr>
            <a:r>
              <a:rPr lang="en-US" sz="1600" smtClean="0"/>
              <a:t>Re-oriented operations, geographical permanency, emphasis on crime prevention</a:t>
            </a:r>
          </a:p>
          <a:p>
            <a:pPr lvl="1" eaLnBrk="1" hangingPunct="1">
              <a:lnSpc>
                <a:spcPct val="80000"/>
              </a:lnSpc>
            </a:pPr>
            <a:r>
              <a:rPr lang="en-US" sz="1800" smtClean="0"/>
              <a:t>Tactical</a:t>
            </a:r>
          </a:p>
          <a:p>
            <a:pPr lvl="2" eaLnBrk="1" hangingPunct="1">
              <a:lnSpc>
                <a:spcPct val="80000"/>
              </a:lnSpc>
            </a:pPr>
            <a:r>
              <a:rPr lang="en-US" sz="1600" smtClean="0"/>
              <a:t>Transforming ideas and strategy into practice</a:t>
            </a:r>
          </a:p>
          <a:p>
            <a:pPr lvl="1" eaLnBrk="1" hangingPunct="1">
              <a:lnSpc>
                <a:spcPct val="80000"/>
              </a:lnSpc>
            </a:pPr>
            <a:r>
              <a:rPr lang="en-US" sz="1800" smtClean="0"/>
              <a:t>Organizational</a:t>
            </a:r>
          </a:p>
          <a:p>
            <a:pPr lvl="2" eaLnBrk="1" hangingPunct="1">
              <a:lnSpc>
                <a:spcPct val="80000"/>
              </a:lnSpc>
            </a:pPr>
            <a:r>
              <a:rPr lang="en-US" sz="1600" smtClean="0"/>
              <a:t>Change back to decentralized form of management</a:t>
            </a:r>
          </a:p>
          <a:p>
            <a:pPr eaLnBrk="1" hangingPunct="1">
              <a:lnSpc>
                <a:spcPct val="80000"/>
              </a:lnSpc>
            </a:pPr>
            <a:endParaRPr lang="en-US" sz="2000" smtClean="0"/>
          </a:p>
        </p:txBody>
      </p:sp>
      <p:sp>
        <p:nvSpPr>
          <p:cNvPr id="14338" name="Rectangle 2"/>
          <p:cNvSpPr>
            <a:spLocks noGrp="1" noChangeArrowheads="1"/>
          </p:cNvSpPr>
          <p:nvPr>
            <p:ph type="title"/>
          </p:nvPr>
        </p:nvSpPr>
        <p:spPr/>
        <p:txBody>
          <a:bodyPr/>
          <a:lstStyle/>
          <a:p>
            <a:pPr eaLnBrk="1" fontAlgn="auto" hangingPunct="1">
              <a:spcAft>
                <a:spcPts val="0"/>
              </a:spcAft>
              <a:defRPr/>
            </a:pPr>
            <a:r>
              <a:rPr lang="en-US" sz="3200" smtClean="0"/>
              <a:t>Community Policing:  What Is It?</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1682"/>
    </mc:Choice>
    <mc:Fallback xmlns="">
      <p:transition spd="slow" advTm="91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182688" y="2017713"/>
            <a:ext cx="7772400" cy="4002087"/>
          </a:xfrm>
        </p:spPr>
        <p:txBody>
          <a:bodyPr/>
          <a:lstStyle/>
          <a:p>
            <a:pPr eaLnBrk="1" hangingPunct="1"/>
            <a:r>
              <a:rPr lang="en-US" smtClean="0"/>
              <a:t>Two studies show</a:t>
            </a:r>
          </a:p>
          <a:p>
            <a:pPr lvl="1" eaLnBrk="1" hangingPunct="1"/>
            <a:r>
              <a:rPr lang="en-US" smtClean="0"/>
              <a:t>Symbolic changes</a:t>
            </a:r>
          </a:p>
          <a:p>
            <a:pPr lvl="2" eaLnBrk="1" hangingPunct="1"/>
            <a:r>
              <a:rPr lang="en-US" smtClean="0"/>
              <a:t>Revised mission statements</a:t>
            </a:r>
          </a:p>
          <a:p>
            <a:pPr lvl="2" eaLnBrk="1" hangingPunct="1"/>
            <a:r>
              <a:rPr lang="en-US" smtClean="0"/>
              <a:t>Revised performance criteria</a:t>
            </a:r>
          </a:p>
          <a:p>
            <a:pPr lvl="1" eaLnBrk="1" hangingPunct="1"/>
            <a:r>
              <a:rPr lang="en-US" smtClean="0"/>
              <a:t>Clinging to crime control role</a:t>
            </a:r>
          </a:p>
          <a:p>
            <a:pPr lvl="1" eaLnBrk="1" hangingPunct="1"/>
            <a:r>
              <a:rPr lang="en-US" smtClean="0"/>
              <a:t>Little to no structural change</a:t>
            </a:r>
          </a:p>
        </p:txBody>
      </p:sp>
      <p:sp>
        <p:nvSpPr>
          <p:cNvPr id="15362" name="Rectangle 2"/>
          <p:cNvSpPr>
            <a:spLocks noGrp="1" noChangeArrowheads="1"/>
          </p:cNvSpPr>
          <p:nvPr>
            <p:ph type="title"/>
          </p:nvPr>
        </p:nvSpPr>
        <p:spPr>
          <a:xfrm>
            <a:off x="1143000" y="617538"/>
            <a:ext cx="7793038" cy="1143000"/>
          </a:xfrm>
        </p:spPr>
        <p:txBody>
          <a:bodyPr/>
          <a:lstStyle/>
          <a:p>
            <a:pPr eaLnBrk="1" fontAlgn="auto" hangingPunct="1">
              <a:spcAft>
                <a:spcPts val="0"/>
              </a:spcAft>
              <a:defRPr/>
            </a:pPr>
            <a:r>
              <a:rPr lang="en-US" sz="3200" smtClean="0"/>
              <a:t>Structural Change- Does It Work?</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260"/>
    </mc:Choice>
    <mc:Fallback xmlns="">
      <p:transition spd="slow" advTm="52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182688" y="2017713"/>
            <a:ext cx="7772400" cy="4078287"/>
          </a:xfrm>
        </p:spPr>
        <p:txBody>
          <a:bodyPr/>
          <a:lstStyle/>
          <a:p>
            <a:pPr eaLnBrk="1" hangingPunct="1"/>
            <a:r>
              <a:rPr lang="en-US" sz="2400" smtClean="0"/>
              <a:t>Are police officers buying into community policing?</a:t>
            </a:r>
          </a:p>
          <a:p>
            <a:pPr lvl="1" eaLnBrk="1" hangingPunct="1"/>
            <a:r>
              <a:rPr lang="en-US" sz="2400" smtClean="0"/>
              <a:t>Some resistance (COP is NOT real police work)</a:t>
            </a:r>
          </a:p>
          <a:p>
            <a:pPr lvl="1" eaLnBrk="1" hangingPunct="1"/>
            <a:r>
              <a:rPr lang="en-US" sz="2400" smtClean="0"/>
              <a:t>Some perceptions that community policing officers are not “real cops”</a:t>
            </a:r>
          </a:p>
          <a:p>
            <a:pPr lvl="1" eaLnBrk="1" hangingPunct="1"/>
            <a:r>
              <a:rPr lang="en-US" sz="2400" smtClean="0"/>
              <a:t>Doubtful whole departments will buy in, everyone should be on board for it to work.</a:t>
            </a:r>
          </a:p>
          <a:p>
            <a:pPr lvl="1" eaLnBrk="1" hangingPunct="1"/>
            <a:r>
              <a:rPr lang="en-US" sz="2400" smtClean="0"/>
              <a:t>Community policing assignment doesn’t appear to affect officers’ use of coercion</a:t>
            </a:r>
          </a:p>
        </p:txBody>
      </p:sp>
      <p:sp>
        <p:nvSpPr>
          <p:cNvPr id="16386" name="Rectangle 2"/>
          <p:cNvSpPr>
            <a:spLocks noGrp="1" noChangeArrowheads="1"/>
          </p:cNvSpPr>
          <p:nvPr>
            <p:ph type="title"/>
          </p:nvPr>
        </p:nvSpPr>
        <p:spPr/>
        <p:txBody>
          <a:bodyPr/>
          <a:lstStyle/>
          <a:p>
            <a:pPr eaLnBrk="1" fontAlgn="auto" hangingPunct="1">
              <a:spcAft>
                <a:spcPts val="0"/>
              </a:spcAft>
              <a:defRPr/>
            </a:pPr>
            <a:r>
              <a:rPr lang="en-US" sz="3200" smtClean="0"/>
              <a:t>Attitudinal Change- Do Police Want Citizen Input?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876"/>
    </mc:Choice>
    <mc:Fallback xmlns="">
      <p:transition spd="slow" advTm="42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182688" y="2017713"/>
            <a:ext cx="7772400" cy="3925887"/>
          </a:xfrm>
        </p:spPr>
        <p:txBody>
          <a:bodyPr/>
          <a:lstStyle/>
          <a:p>
            <a:pPr eaLnBrk="1" hangingPunct="1"/>
            <a:r>
              <a:rPr lang="en-US" smtClean="0"/>
              <a:t>Researching the effectiveness of community policing is complicated because</a:t>
            </a:r>
          </a:p>
          <a:p>
            <a:pPr lvl="1" eaLnBrk="1" hangingPunct="1"/>
            <a:r>
              <a:rPr lang="en-US" smtClean="0"/>
              <a:t>Many definitions of community policing</a:t>
            </a:r>
          </a:p>
          <a:p>
            <a:pPr lvl="1" eaLnBrk="1" hangingPunct="1"/>
            <a:r>
              <a:rPr lang="en-US" smtClean="0"/>
              <a:t>Many possible outcomes community policing is expected to address</a:t>
            </a:r>
          </a:p>
        </p:txBody>
      </p:sp>
      <p:sp>
        <p:nvSpPr>
          <p:cNvPr id="17410"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smtClean="0"/>
              <a:t>The Definition Problem Rears Its Head</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3152"/>
    </mc:Choice>
    <mc:Fallback xmlns="">
      <p:transition spd="slow" advTm="63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182688" y="2017713"/>
            <a:ext cx="7772400" cy="4154487"/>
          </a:xfrm>
        </p:spPr>
        <p:txBody>
          <a:bodyPr/>
          <a:lstStyle/>
          <a:p>
            <a:pPr eaLnBrk="1" hangingPunct="1">
              <a:lnSpc>
                <a:spcPct val="80000"/>
              </a:lnSpc>
            </a:pPr>
            <a:r>
              <a:rPr lang="en-US" sz="2800" smtClean="0"/>
              <a:t>Citizen contact patrol consists of police officers engaging in door-to-door contacts with citizens</a:t>
            </a:r>
          </a:p>
          <a:p>
            <a:pPr eaLnBrk="1" hangingPunct="1">
              <a:lnSpc>
                <a:spcPct val="80000"/>
              </a:lnSpc>
            </a:pPr>
            <a:r>
              <a:rPr lang="en-US" sz="2800" smtClean="0"/>
              <a:t>Has been used to</a:t>
            </a:r>
          </a:p>
          <a:p>
            <a:pPr lvl="1" eaLnBrk="1" hangingPunct="1">
              <a:lnSpc>
                <a:spcPct val="80000"/>
              </a:lnSpc>
            </a:pPr>
            <a:r>
              <a:rPr lang="en-US" sz="2400" smtClean="0"/>
              <a:t>Get information about who is carrying guns</a:t>
            </a:r>
          </a:p>
          <a:p>
            <a:pPr lvl="1" eaLnBrk="1" hangingPunct="1">
              <a:lnSpc>
                <a:spcPct val="80000"/>
              </a:lnSpc>
            </a:pPr>
            <a:r>
              <a:rPr lang="en-US" sz="2400" smtClean="0"/>
              <a:t>Provide citizens with burglary reduction tips</a:t>
            </a:r>
          </a:p>
          <a:p>
            <a:pPr lvl="1" eaLnBrk="1" hangingPunct="1">
              <a:lnSpc>
                <a:spcPct val="80000"/>
              </a:lnSpc>
            </a:pPr>
            <a:r>
              <a:rPr lang="en-US" sz="2400" smtClean="0"/>
              <a:t>Give citizens advice about how to deal with domestic violence</a:t>
            </a:r>
          </a:p>
          <a:p>
            <a:pPr eaLnBrk="1" hangingPunct="1">
              <a:lnSpc>
                <a:spcPct val="80000"/>
              </a:lnSpc>
            </a:pPr>
            <a:r>
              <a:rPr lang="en-US" sz="2800" smtClean="0"/>
              <a:t>What does the research show?</a:t>
            </a:r>
          </a:p>
          <a:p>
            <a:pPr lvl="1" eaLnBrk="1" hangingPunct="1">
              <a:lnSpc>
                <a:spcPct val="80000"/>
              </a:lnSpc>
            </a:pPr>
            <a:r>
              <a:rPr lang="en-US" sz="2400" smtClean="0"/>
              <a:t>Probably works best where it is needed the least</a:t>
            </a:r>
          </a:p>
          <a:p>
            <a:pPr lvl="1" eaLnBrk="1" hangingPunct="1">
              <a:lnSpc>
                <a:spcPct val="80000"/>
              </a:lnSpc>
            </a:pPr>
            <a:r>
              <a:rPr lang="en-US" sz="2400" smtClean="0"/>
              <a:t>Much conflicting evidence</a:t>
            </a:r>
          </a:p>
        </p:txBody>
      </p:sp>
      <p:sp>
        <p:nvSpPr>
          <p:cNvPr id="18434" name="Rectangle 2"/>
          <p:cNvSpPr>
            <a:spLocks noGrp="1" noChangeArrowheads="1"/>
          </p:cNvSpPr>
          <p:nvPr>
            <p:ph type="title"/>
          </p:nvPr>
        </p:nvSpPr>
        <p:spPr/>
        <p:txBody>
          <a:bodyPr/>
          <a:lstStyle/>
          <a:p>
            <a:pPr eaLnBrk="1" fontAlgn="auto" hangingPunct="1">
              <a:spcAft>
                <a:spcPts val="0"/>
              </a:spcAft>
              <a:defRPr/>
            </a:pPr>
            <a:r>
              <a:rPr lang="en-US" sz="3200" smtClean="0"/>
              <a:t>Citizen Contact Patrol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709"/>
    </mc:Choice>
    <mc:Fallback xmlns="">
      <p:transition spd="slow" advTm="48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p:txBody>
          <a:bodyPr/>
          <a:lstStyle/>
          <a:p>
            <a:pPr eaLnBrk="1" hangingPunct="1"/>
            <a:r>
              <a:rPr lang="en-US" sz="2400" smtClean="0"/>
              <a:t>Do police efforts to improve their legitimacy in the minds of citizens reduce crime?</a:t>
            </a:r>
          </a:p>
          <a:p>
            <a:pPr lvl="1" eaLnBrk="1" hangingPunct="1"/>
            <a:r>
              <a:rPr lang="en-US" sz="2400" smtClean="0"/>
              <a:t>No clear answer</a:t>
            </a:r>
          </a:p>
          <a:p>
            <a:pPr eaLnBrk="1" hangingPunct="1"/>
            <a:r>
              <a:rPr lang="en-US" sz="2400" smtClean="0"/>
              <a:t>We do know</a:t>
            </a:r>
          </a:p>
          <a:p>
            <a:pPr lvl="1" eaLnBrk="1" hangingPunct="1"/>
            <a:r>
              <a:rPr lang="en-US" sz="2400" smtClean="0"/>
              <a:t>There is a correlation between citizens’ trust of police and willingness to obey the law</a:t>
            </a:r>
          </a:p>
          <a:p>
            <a:pPr lvl="1" eaLnBrk="1" hangingPunct="1"/>
            <a:r>
              <a:rPr lang="en-US" sz="2400" smtClean="0"/>
              <a:t>Citizens perceive less crime in areas where trust in police is high</a:t>
            </a:r>
          </a:p>
          <a:p>
            <a:pPr lvl="1" eaLnBrk="1" hangingPunct="1"/>
            <a:r>
              <a:rPr lang="en-US" sz="2400" smtClean="0"/>
              <a:t>Perceptions of disorder linked to support (or lack thereof) for police. </a:t>
            </a:r>
          </a:p>
          <a:p>
            <a:pPr eaLnBrk="1" hangingPunct="1"/>
            <a:endParaRPr lang="en-US" smtClean="0"/>
          </a:p>
        </p:txBody>
      </p:sp>
      <p:sp>
        <p:nvSpPr>
          <p:cNvPr id="19458" name="Rectangle 2"/>
          <p:cNvSpPr>
            <a:spLocks noGrp="1" noChangeArrowheads="1"/>
          </p:cNvSpPr>
          <p:nvPr>
            <p:ph type="title"/>
          </p:nvPr>
        </p:nvSpPr>
        <p:spPr/>
        <p:txBody>
          <a:bodyPr/>
          <a:lstStyle/>
          <a:p>
            <a:pPr eaLnBrk="1" fontAlgn="auto" hangingPunct="1">
              <a:spcAft>
                <a:spcPts val="0"/>
              </a:spcAft>
              <a:defRPr/>
            </a:pPr>
            <a:r>
              <a:rPr lang="en-US" sz="3200" smtClean="0"/>
              <a:t>Improving the Police Image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212"/>
    </mc:Choice>
    <mc:Fallback xmlns="">
      <p:transition spd="slow" advTm="412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1182688" y="2017713"/>
            <a:ext cx="7772400" cy="4002087"/>
          </a:xfrm>
        </p:spPr>
        <p:txBody>
          <a:bodyPr/>
          <a:lstStyle/>
          <a:p>
            <a:pPr eaLnBrk="1" hangingPunct="1"/>
            <a:r>
              <a:rPr lang="en-US" sz="2800" smtClean="0"/>
              <a:t>Neighborhood watch is often undertaken at the urging of local police departments</a:t>
            </a:r>
          </a:p>
          <a:p>
            <a:pPr eaLnBrk="1" hangingPunct="1"/>
            <a:r>
              <a:rPr lang="en-US" sz="2800" smtClean="0"/>
              <a:t>Does it work?</a:t>
            </a:r>
          </a:p>
          <a:p>
            <a:pPr lvl="1" eaLnBrk="1" hangingPunct="1"/>
            <a:r>
              <a:rPr lang="en-US" sz="2400" smtClean="0"/>
              <a:t>Almost all published research is unsupportive of the approach</a:t>
            </a:r>
          </a:p>
          <a:p>
            <a:pPr eaLnBrk="1" hangingPunct="1"/>
            <a:r>
              <a:rPr lang="en-US" sz="2800" smtClean="0"/>
              <a:t>Why doesn’t it work?</a:t>
            </a:r>
          </a:p>
          <a:p>
            <a:pPr lvl="1" eaLnBrk="1" hangingPunct="1"/>
            <a:r>
              <a:rPr lang="en-US" sz="2400" smtClean="0"/>
              <a:t>Tough to organize residents in high-crime areas</a:t>
            </a:r>
          </a:p>
          <a:p>
            <a:pPr lvl="1" eaLnBrk="1" hangingPunct="1"/>
            <a:r>
              <a:rPr lang="en-US" sz="2400" smtClean="0"/>
              <a:t>May increase fear of crime</a:t>
            </a:r>
          </a:p>
        </p:txBody>
      </p:sp>
      <p:sp>
        <p:nvSpPr>
          <p:cNvPr id="20482" name="Rectangle 2"/>
          <p:cNvSpPr>
            <a:spLocks noGrp="1" noChangeArrowheads="1"/>
          </p:cNvSpPr>
          <p:nvPr>
            <p:ph type="title"/>
          </p:nvPr>
        </p:nvSpPr>
        <p:spPr/>
        <p:txBody>
          <a:bodyPr/>
          <a:lstStyle/>
          <a:p>
            <a:pPr eaLnBrk="1" fontAlgn="auto" hangingPunct="1">
              <a:spcAft>
                <a:spcPts val="0"/>
              </a:spcAft>
              <a:defRPr/>
            </a:pPr>
            <a:r>
              <a:rPr lang="en-US" sz="3600" smtClean="0"/>
              <a:t>Neighborhood Watch</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874"/>
    </mc:Choice>
    <mc:Fallback xmlns="">
      <p:transition spd="slow" advTm="51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182688" y="2017713"/>
            <a:ext cx="7772400" cy="3925887"/>
          </a:xfrm>
        </p:spPr>
        <p:txBody>
          <a:bodyPr/>
          <a:lstStyle/>
          <a:p>
            <a:pPr eaLnBrk="1" hangingPunct="1"/>
            <a:r>
              <a:rPr lang="en-US" smtClean="0"/>
              <a:t>Community meetings differ from neighborhood watch insofar as police attend</a:t>
            </a:r>
          </a:p>
          <a:p>
            <a:pPr eaLnBrk="1" hangingPunct="1"/>
            <a:r>
              <a:rPr lang="en-US" smtClean="0"/>
              <a:t>They are also not surveillance-oriented</a:t>
            </a:r>
          </a:p>
          <a:p>
            <a:pPr eaLnBrk="1" hangingPunct="1"/>
            <a:r>
              <a:rPr lang="en-US" smtClean="0"/>
              <a:t>Do they work?</a:t>
            </a:r>
          </a:p>
          <a:p>
            <a:pPr lvl="1" eaLnBrk="1" hangingPunct="1"/>
            <a:r>
              <a:rPr lang="en-US" smtClean="0"/>
              <a:t>Little research is available, but that which </a:t>
            </a:r>
            <a:r>
              <a:rPr lang="en-US" i="1" smtClean="0"/>
              <a:t>is</a:t>
            </a:r>
            <a:r>
              <a:rPr lang="en-US" smtClean="0"/>
              <a:t> available is mostly unsupportive</a:t>
            </a:r>
          </a:p>
          <a:p>
            <a:pPr lvl="1" eaLnBrk="1" hangingPunct="1"/>
            <a:endParaRPr lang="en-US" smtClean="0"/>
          </a:p>
        </p:txBody>
      </p:sp>
      <p:sp>
        <p:nvSpPr>
          <p:cNvPr id="21506" name="Rectangle 2"/>
          <p:cNvSpPr>
            <a:spLocks noGrp="1" noChangeArrowheads="1"/>
          </p:cNvSpPr>
          <p:nvPr>
            <p:ph type="title"/>
          </p:nvPr>
        </p:nvSpPr>
        <p:spPr/>
        <p:txBody>
          <a:bodyPr/>
          <a:lstStyle/>
          <a:p>
            <a:pPr eaLnBrk="1" fontAlgn="auto" hangingPunct="1">
              <a:spcAft>
                <a:spcPts val="0"/>
              </a:spcAft>
              <a:defRPr/>
            </a:pPr>
            <a:r>
              <a:rPr lang="en-US" sz="3200" smtClean="0"/>
              <a:t>Hosting Community Meetings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651"/>
    </mc:Choice>
    <mc:Fallback xmlns="">
      <p:transition spd="slow" advTm="34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182688" y="2017713"/>
            <a:ext cx="7772400" cy="4154487"/>
          </a:xfrm>
        </p:spPr>
        <p:txBody>
          <a:bodyPr>
            <a:normAutofit lnSpcReduction="10000"/>
          </a:bodyPr>
          <a:lstStyle/>
          <a:p>
            <a:pPr marL="365760" indent="-256032" eaLnBrk="1" fontAlgn="auto" hangingPunct="1">
              <a:lnSpc>
                <a:spcPct val="80000"/>
              </a:lnSpc>
              <a:spcAft>
                <a:spcPts val="0"/>
              </a:spcAft>
              <a:buFont typeface="Wingdings 3"/>
              <a:buChar char=""/>
              <a:defRPr/>
            </a:pPr>
            <a:r>
              <a:rPr lang="en-US" sz="2800" smtClean="0"/>
              <a:t>Police departments sometimes provide crime control newsletters to community members</a:t>
            </a:r>
          </a:p>
          <a:p>
            <a:pPr marL="365760" indent="-256032" eaLnBrk="1" fontAlgn="auto" hangingPunct="1">
              <a:lnSpc>
                <a:spcPct val="80000"/>
              </a:lnSpc>
              <a:spcAft>
                <a:spcPts val="0"/>
              </a:spcAft>
              <a:buFont typeface="Wingdings 3"/>
              <a:buChar char=""/>
              <a:defRPr/>
            </a:pPr>
            <a:r>
              <a:rPr lang="en-US" sz="2800" smtClean="0"/>
              <a:t>Newsletters may contain</a:t>
            </a:r>
          </a:p>
          <a:p>
            <a:pPr marL="621792" lvl="1" eaLnBrk="1" fontAlgn="auto" hangingPunct="1">
              <a:lnSpc>
                <a:spcPct val="80000"/>
              </a:lnSpc>
              <a:spcBef>
                <a:spcPts val="324"/>
              </a:spcBef>
              <a:spcAft>
                <a:spcPts val="0"/>
              </a:spcAft>
              <a:buFont typeface="Verdana"/>
              <a:buChar char="◦"/>
              <a:defRPr/>
            </a:pPr>
            <a:r>
              <a:rPr lang="en-US" sz="2400" smtClean="0"/>
              <a:t>Information on recent developments</a:t>
            </a:r>
          </a:p>
          <a:p>
            <a:pPr marL="621792" lvl="1" eaLnBrk="1" fontAlgn="auto" hangingPunct="1">
              <a:lnSpc>
                <a:spcPct val="80000"/>
              </a:lnSpc>
              <a:spcBef>
                <a:spcPts val="324"/>
              </a:spcBef>
              <a:spcAft>
                <a:spcPts val="0"/>
              </a:spcAft>
              <a:buFont typeface="Verdana"/>
              <a:buChar char="◦"/>
              <a:defRPr/>
            </a:pPr>
            <a:r>
              <a:rPr lang="en-US" sz="2400" smtClean="0"/>
              <a:t>Crime statistics</a:t>
            </a:r>
          </a:p>
          <a:p>
            <a:pPr marL="621792" lvl="1" eaLnBrk="1" fontAlgn="auto" hangingPunct="1">
              <a:lnSpc>
                <a:spcPct val="80000"/>
              </a:lnSpc>
              <a:spcBef>
                <a:spcPts val="324"/>
              </a:spcBef>
              <a:spcAft>
                <a:spcPts val="0"/>
              </a:spcAft>
              <a:buFont typeface="Verdana"/>
              <a:buChar char="◦"/>
              <a:defRPr/>
            </a:pPr>
            <a:r>
              <a:rPr lang="en-US" sz="2400" smtClean="0"/>
              <a:t>Tips for avoiding victimization</a:t>
            </a:r>
          </a:p>
          <a:p>
            <a:pPr marL="365760" indent="-256032" eaLnBrk="1" fontAlgn="auto" hangingPunct="1">
              <a:lnSpc>
                <a:spcPct val="80000"/>
              </a:lnSpc>
              <a:spcAft>
                <a:spcPts val="0"/>
              </a:spcAft>
              <a:buFont typeface="Wingdings 3"/>
              <a:buChar char=""/>
              <a:defRPr/>
            </a:pPr>
            <a:r>
              <a:rPr lang="en-US" sz="2800" smtClean="0"/>
              <a:t>Do they work?</a:t>
            </a:r>
          </a:p>
          <a:p>
            <a:pPr marL="621792" lvl="1" eaLnBrk="1" fontAlgn="auto" hangingPunct="1">
              <a:lnSpc>
                <a:spcPct val="80000"/>
              </a:lnSpc>
              <a:spcBef>
                <a:spcPts val="324"/>
              </a:spcBef>
              <a:spcAft>
                <a:spcPts val="0"/>
              </a:spcAft>
              <a:buFont typeface="Verdana"/>
              <a:buChar char="◦"/>
              <a:defRPr/>
            </a:pPr>
            <a:r>
              <a:rPr lang="en-US" sz="2400" smtClean="0"/>
              <a:t>Most research shows newsletters don’t affect crime</a:t>
            </a:r>
          </a:p>
          <a:p>
            <a:pPr marL="365760" indent="-256032" eaLnBrk="1" fontAlgn="auto" hangingPunct="1">
              <a:lnSpc>
                <a:spcPct val="80000"/>
              </a:lnSpc>
              <a:spcAft>
                <a:spcPts val="0"/>
              </a:spcAft>
              <a:buFont typeface="Wingdings 3"/>
              <a:buChar char=""/>
              <a:defRPr/>
            </a:pPr>
            <a:r>
              <a:rPr lang="en-US" sz="2800" smtClean="0"/>
              <a:t>Public relations benefits may outweigh lack of newsletters’ ability to reduce crime</a:t>
            </a: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sz="3600" smtClean="0"/>
              <a:t>Crime Control Newsletters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154"/>
    </mc:Choice>
    <mc:Fallback xmlns="">
      <p:transition spd="slow" advTm="27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eaLnBrk="1" hangingPunct="1"/>
            <a:r>
              <a:rPr lang="en-US" sz="2800" dirty="0" smtClean="0"/>
              <a:t>A good definition for COPPS comes to us from the California Department of Justice:</a:t>
            </a:r>
          </a:p>
          <a:p>
            <a:pPr eaLnBrk="1" hangingPunct="1"/>
            <a:r>
              <a:rPr lang="en-US" sz="2800" dirty="0" smtClean="0"/>
              <a:t>Community Oriented Policing and problem solving is a philosophy, management style, and organizational strategy that promotes proactive problem solving and police-community partnerships to address the causes of crime and fear as well as other community issues.</a:t>
            </a:r>
          </a:p>
          <a:p>
            <a:pPr eaLnBrk="1" hangingPunct="1"/>
            <a:endParaRPr lang="en-US" dirty="0" smtClean="0"/>
          </a:p>
        </p:txBody>
      </p:sp>
      <p:sp>
        <p:nvSpPr>
          <p:cNvPr id="4098" name="Title 1"/>
          <p:cNvSpPr>
            <a:spLocks noGrp="1"/>
          </p:cNvSpPr>
          <p:nvPr>
            <p:ph type="title"/>
          </p:nvPr>
        </p:nvSpPr>
        <p:spPr>
          <a:xfrm>
            <a:off x="1219200" y="609600"/>
            <a:ext cx="7793038" cy="1143000"/>
          </a:xfrm>
        </p:spPr>
        <p:txBody>
          <a:bodyPr/>
          <a:lstStyle/>
          <a:p>
            <a:pPr eaLnBrk="1" fontAlgn="auto" hangingPunct="1">
              <a:spcAft>
                <a:spcPts val="0"/>
              </a:spcAft>
              <a:defRPr/>
            </a:pPr>
            <a:r>
              <a:rPr lang="en-US" sz="2800" smtClean="0"/>
              <a:t>What is Community Oriented Policing?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6932"/>
    </mc:Choice>
    <mc:Fallback xmlns="">
      <p:transition spd="slow" advTm="1069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182688" y="2017713"/>
            <a:ext cx="7772400" cy="4002087"/>
          </a:xfrm>
        </p:spPr>
        <p:txBody>
          <a:bodyPr/>
          <a:lstStyle/>
          <a:p>
            <a:pPr eaLnBrk="1" hangingPunct="1"/>
            <a:r>
              <a:rPr lang="en-US" smtClean="0"/>
              <a:t>Do they work?</a:t>
            </a:r>
          </a:p>
          <a:p>
            <a:pPr lvl="1" eaLnBrk="1" hangingPunct="1"/>
            <a:r>
              <a:rPr lang="en-US" smtClean="0"/>
              <a:t>Most research suggests storefronts and substations do not affect crime</a:t>
            </a:r>
          </a:p>
          <a:p>
            <a:pPr eaLnBrk="1" hangingPunct="1"/>
            <a:r>
              <a:rPr lang="en-US" smtClean="0"/>
              <a:t>Additional problems</a:t>
            </a:r>
          </a:p>
          <a:p>
            <a:pPr lvl="1" eaLnBrk="1" hangingPunct="1"/>
            <a:r>
              <a:rPr lang="en-US" smtClean="0"/>
              <a:t>In areas where they are needed the least</a:t>
            </a:r>
          </a:p>
          <a:p>
            <a:pPr lvl="1" eaLnBrk="1" hangingPunct="1"/>
            <a:r>
              <a:rPr lang="en-US" smtClean="0"/>
              <a:t>Often staffed by civilian volunteers</a:t>
            </a:r>
          </a:p>
        </p:txBody>
      </p:sp>
      <p:sp>
        <p:nvSpPr>
          <p:cNvPr id="23554" name="Rectangle 2"/>
          <p:cNvSpPr>
            <a:spLocks noGrp="1" noChangeArrowheads="1"/>
          </p:cNvSpPr>
          <p:nvPr>
            <p:ph type="title"/>
          </p:nvPr>
        </p:nvSpPr>
        <p:spPr/>
        <p:txBody>
          <a:bodyPr/>
          <a:lstStyle/>
          <a:p>
            <a:pPr eaLnBrk="1" fontAlgn="auto" hangingPunct="1">
              <a:spcAft>
                <a:spcPts val="0"/>
              </a:spcAft>
              <a:defRPr/>
            </a:pPr>
            <a:r>
              <a:rPr lang="en-US" sz="3200" smtClean="0"/>
              <a:t>Storefronts and Substations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413"/>
    </mc:Choice>
    <mc:Fallback xmlns="">
      <p:transition spd="slow" advTm="52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182688" y="2017713"/>
            <a:ext cx="7772400" cy="4078287"/>
          </a:xfrm>
        </p:spPr>
        <p:txBody>
          <a:bodyPr/>
          <a:lstStyle/>
          <a:p>
            <a:pPr eaLnBrk="1" hangingPunct="1">
              <a:lnSpc>
                <a:spcPct val="80000"/>
              </a:lnSpc>
            </a:pPr>
            <a:r>
              <a:rPr lang="en-US" sz="2800" smtClean="0"/>
              <a:t>Specialized patrols include</a:t>
            </a:r>
          </a:p>
          <a:p>
            <a:pPr lvl="1" eaLnBrk="1" hangingPunct="1">
              <a:lnSpc>
                <a:spcPct val="80000"/>
              </a:lnSpc>
            </a:pPr>
            <a:r>
              <a:rPr lang="en-US" sz="2400" smtClean="0"/>
              <a:t>Foot patrol</a:t>
            </a:r>
          </a:p>
          <a:p>
            <a:pPr lvl="1" eaLnBrk="1" hangingPunct="1">
              <a:lnSpc>
                <a:spcPct val="80000"/>
              </a:lnSpc>
            </a:pPr>
            <a:r>
              <a:rPr lang="en-US" sz="2400" smtClean="0"/>
              <a:t>Bicycle patrol</a:t>
            </a:r>
          </a:p>
          <a:p>
            <a:pPr lvl="1" eaLnBrk="1" hangingPunct="1">
              <a:lnSpc>
                <a:spcPct val="80000"/>
              </a:lnSpc>
            </a:pPr>
            <a:r>
              <a:rPr lang="en-US" sz="2400" smtClean="0"/>
              <a:t>Horse patrol</a:t>
            </a:r>
          </a:p>
          <a:p>
            <a:pPr eaLnBrk="1" hangingPunct="1">
              <a:lnSpc>
                <a:spcPct val="80000"/>
              </a:lnSpc>
            </a:pPr>
            <a:r>
              <a:rPr lang="en-US" sz="2800" smtClean="0"/>
              <a:t>Issues</a:t>
            </a:r>
          </a:p>
          <a:p>
            <a:pPr lvl="1" eaLnBrk="1" hangingPunct="1">
              <a:lnSpc>
                <a:spcPct val="80000"/>
              </a:lnSpc>
            </a:pPr>
            <a:r>
              <a:rPr lang="en-US" sz="2400" smtClean="0"/>
              <a:t>Specialized patrols are not well-suited to large areas</a:t>
            </a:r>
          </a:p>
          <a:p>
            <a:pPr eaLnBrk="1" hangingPunct="1">
              <a:lnSpc>
                <a:spcPct val="80000"/>
              </a:lnSpc>
            </a:pPr>
            <a:r>
              <a:rPr lang="en-US" sz="2800" smtClean="0"/>
              <a:t>Foot patrol is the most researched</a:t>
            </a:r>
          </a:p>
          <a:p>
            <a:pPr lvl="1" eaLnBrk="1" hangingPunct="1">
              <a:lnSpc>
                <a:spcPct val="80000"/>
              </a:lnSpc>
            </a:pPr>
            <a:r>
              <a:rPr lang="en-US" sz="2400" smtClean="0"/>
              <a:t>The evidence is mixed</a:t>
            </a:r>
          </a:p>
          <a:p>
            <a:pPr lvl="2" eaLnBrk="1" hangingPunct="1">
              <a:lnSpc>
                <a:spcPct val="80000"/>
              </a:lnSpc>
            </a:pPr>
            <a:r>
              <a:rPr lang="en-US" sz="2000" smtClean="0"/>
              <a:t>May reduce public order offenses</a:t>
            </a:r>
          </a:p>
          <a:p>
            <a:pPr lvl="2" eaLnBrk="1" hangingPunct="1">
              <a:lnSpc>
                <a:spcPct val="80000"/>
              </a:lnSpc>
            </a:pPr>
            <a:r>
              <a:rPr lang="en-US" sz="2000" smtClean="0"/>
              <a:t>May have no effect on serious crime</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sz="3200" smtClean="0"/>
              <a:t>Specialized Patrols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8726"/>
    </mc:Choice>
    <mc:Fallback xmlns="">
      <p:transition spd="slow" advTm="68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182688" y="2017713"/>
            <a:ext cx="7772400" cy="3621087"/>
          </a:xfrm>
        </p:spPr>
        <p:txBody>
          <a:bodyPr/>
          <a:lstStyle/>
          <a:p>
            <a:pPr eaLnBrk="1" hangingPunct="1"/>
            <a:r>
              <a:rPr lang="en-US" smtClean="0"/>
              <a:t>Many police departments maintain their own television stations and web sites</a:t>
            </a:r>
          </a:p>
          <a:p>
            <a:pPr eaLnBrk="1" hangingPunct="1"/>
            <a:r>
              <a:rPr lang="en-US" smtClean="0"/>
              <a:t>The research?</a:t>
            </a:r>
          </a:p>
          <a:p>
            <a:pPr lvl="1" eaLnBrk="1" hangingPunct="1"/>
            <a:r>
              <a:rPr lang="en-US" smtClean="0"/>
              <a:t>Again, there is almost none</a:t>
            </a:r>
          </a:p>
          <a:p>
            <a:pPr lvl="1" eaLnBrk="1" hangingPunct="1"/>
            <a:r>
              <a:rPr lang="en-US" smtClean="0"/>
              <a:t>We can’t conclude these approaches reduce crime</a:t>
            </a:r>
          </a:p>
        </p:txBody>
      </p:sp>
      <p:sp>
        <p:nvSpPr>
          <p:cNvPr id="25602" name="Rectangle 2"/>
          <p:cNvSpPr>
            <a:spLocks noGrp="1" noChangeArrowheads="1"/>
          </p:cNvSpPr>
          <p:nvPr>
            <p:ph type="title"/>
          </p:nvPr>
        </p:nvSpPr>
        <p:spPr/>
        <p:txBody>
          <a:bodyPr/>
          <a:lstStyle/>
          <a:p>
            <a:pPr eaLnBrk="1" fontAlgn="auto" hangingPunct="1">
              <a:spcAft>
                <a:spcPts val="0"/>
              </a:spcAft>
              <a:defRPr/>
            </a:pPr>
            <a:r>
              <a:rPr lang="en-US" sz="3200" smtClean="0"/>
              <a:t>Police-Sponsored Television and Web Sites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086"/>
    </mc:Choice>
    <mc:Fallback xmlns="">
      <p:transition spd="slow" advTm="56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r>
              <a:rPr lang="en-US" sz="2400" smtClean="0"/>
              <a:t>Some “school resource officers” are stationed in schools</a:t>
            </a:r>
          </a:p>
          <a:p>
            <a:pPr eaLnBrk="1" hangingPunct="1"/>
            <a:r>
              <a:rPr lang="en-US" sz="2400" smtClean="0"/>
              <a:t>Reasons for police in schools</a:t>
            </a:r>
          </a:p>
          <a:p>
            <a:pPr lvl="1" eaLnBrk="1" hangingPunct="1"/>
            <a:r>
              <a:rPr lang="en-US" sz="2000" smtClean="0"/>
              <a:t>Students know officers better</a:t>
            </a:r>
          </a:p>
          <a:p>
            <a:pPr lvl="1" eaLnBrk="1" hangingPunct="1"/>
            <a:r>
              <a:rPr lang="en-US" sz="2000" smtClean="0"/>
              <a:t>Students develop an understanding of the effects of violence</a:t>
            </a:r>
          </a:p>
          <a:p>
            <a:pPr lvl="1" eaLnBrk="1" hangingPunct="1"/>
            <a:r>
              <a:rPr lang="en-US" sz="2000" smtClean="0"/>
              <a:t>Students learn consequences of improper behavior</a:t>
            </a:r>
          </a:p>
          <a:p>
            <a:pPr lvl="1" eaLnBrk="1" hangingPunct="1"/>
            <a:r>
              <a:rPr lang="en-US" sz="2000" smtClean="0"/>
              <a:t>Crime control</a:t>
            </a:r>
          </a:p>
          <a:p>
            <a:pPr eaLnBrk="1" hangingPunct="1"/>
            <a:r>
              <a:rPr lang="en-US" sz="2400" smtClean="0"/>
              <a:t>Does this approach work?</a:t>
            </a:r>
          </a:p>
          <a:p>
            <a:pPr lvl="1" eaLnBrk="1" hangingPunct="1"/>
            <a:r>
              <a:rPr lang="en-US" sz="2000" smtClean="0"/>
              <a:t>Anecdotal evidence suggests it does</a:t>
            </a:r>
          </a:p>
          <a:p>
            <a:pPr lvl="1" eaLnBrk="1" hangingPunct="1"/>
            <a:r>
              <a:rPr lang="en-US" sz="2000" smtClean="0"/>
              <a:t>May reduce truancy and bullying</a:t>
            </a:r>
          </a:p>
        </p:txBody>
      </p:sp>
      <p:sp>
        <p:nvSpPr>
          <p:cNvPr id="26626" name="Rectangle 2"/>
          <p:cNvSpPr>
            <a:spLocks noGrp="1" noChangeArrowheads="1"/>
          </p:cNvSpPr>
          <p:nvPr>
            <p:ph type="title"/>
          </p:nvPr>
        </p:nvSpPr>
        <p:spPr/>
        <p:txBody>
          <a:bodyPr/>
          <a:lstStyle/>
          <a:p>
            <a:pPr eaLnBrk="1" fontAlgn="auto" hangingPunct="1">
              <a:spcAft>
                <a:spcPts val="0"/>
              </a:spcAft>
              <a:defRPr/>
            </a:pPr>
            <a:r>
              <a:rPr lang="en-US" sz="3200" smtClean="0"/>
              <a:t>Police in Schools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3904"/>
    </mc:Choice>
    <mc:Fallback xmlns="">
      <p:transition spd="slow" advTm="93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182688" y="2017713"/>
            <a:ext cx="7772400" cy="3925887"/>
          </a:xfrm>
        </p:spPr>
        <p:txBody>
          <a:bodyPr/>
          <a:lstStyle/>
          <a:p>
            <a:pPr eaLnBrk="1" hangingPunct="1">
              <a:lnSpc>
                <a:spcPct val="90000"/>
              </a:lnSpc>
            </a:pPr>
            <a:r>
              <a:rPr lang="en-US" smtClean="0"/>
              <a:t>So far we have looked at community policing strategies in isolation</a:t>
            </a:r>
          </a:p>
          <a:p>
            <a:pPr eaLnBrk="1" hangingPunct="1">
              <a:lnSpc>
                <a:spcPct val="90000"/>
              </a:lnSpc>
            </a:pPr>
            <a:r>
              <a:rPr lang="en-US" smtClean="0"/>
              <a:t>Question</a:t>
            </a:r>
          </a:p>
          <a:p>
            <a:pPr lvl="1" eaLnBrk="1" hangingPunct="1">
              <a:lnSpc>
                <a:spcPct val="90000"/>
              </a:lnSpc>
            </a:pPr>
            <a:r>
              <a:rPr lang="en-US" smtClean="0"/>
              <a:t>What happens when several are implemented in the same place at the same time?</a:t>
            </a:r>
          </a:p>
          <a:p>
            <a:pPr eaLnBrk="1" hangingPunct="1">
              <a:lnSpc>
                <a:spcPct val="90000"/>
              </a:lnSpc>
            </a:pPr>
            <a:r>
              <a:rPr lang="en-US" smtClean="0"/>
              <a:t>Answer?</a:t>
            </a:r>
          </a:p>
          <a:p>
            <a:pPr lvl="1" eaLnBrk="1" hangingPunct="1">
              <a:lnSpc>
                <a:spcPct val="90000"/>
              </a:lnSpc>
            </a:pPr>
            <a:r>
              <a:rPr lang="en-US" smtClean="0"/>
              <a:t>Success!</a:t>
            </a:r>
          </a:p>
        </p:txBody>
      </p:sp>
      <p:sp>
        <p:nvSpPr>
          <p:cNvPr id="27650" name="Rectangle 2"/>
          <p:cNvSpPr>
            <a:spLocks noGrp="1" noChangeArrowheads="1"/>
          </p:cNvSpPr>
          <p:nvPr>
            <p:ph type="title"/>
          </p:nvPr>
        </p:nvSpPr>
        <p:spPr/>
        <p:txBody>
          <a:bodyPr/>
          <a:lstStyle/>
          <a:p>
            <a:pPr eaLnBrk="1" fontAlgn="auto" hangingPunct="1">
              <a:spcAft>
                <a:spcPts val="0"/>
              </a:spcAft>
              <a:defRPr/>
            </a:pPr>
            <a:r>
              <a:rPr lang="en-US" sz="3200" smtClean="0"/>
              <a:t>Integrated Community Policing</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989"/>
    </mc:Choice>
    <mc:Fallback xmlns="">
      <p:transition spd="slow" advTm="1239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182688" y="2017713"/>
            <a:ext cx="7772400" cy="4002087"/>
          </a:xfrm>
        </p:spPr>
        <p:txBody>
          <a:bodyPr/>
          <a:lstStyle/>
          <a:p>
            <a:pPr eaLnBrk="1" hangingPunct="1"/>
            <a:r>
              <a:rPr lang="en-US" sz="2800" smtClean="0"/>
              <a:t>Citizen patrols usually consist of volunteers who engage in preventive patrol</a:t>
            </a:r>
          </a:p>
          <a:p>
            <a:pPr eaLnBrk="1" hangingPunct="1"/>
            <a:r>
              <a:rPr lang="en-US" sz="2800" smtClean="0"/>
              <a:t>Does citizen patrol work?</a:t>
            </a:r>
          </a:p>
          <a:p>
            <a:pPr lvl="1" eaLnBrk="1" hangingPunct="1"/>
            <a:r>
              <a:rPr lang="en-US" sz="2400" smtClean="0"/>
              <a:t>No formal studies have been completed</a:t>
            </a:r>
          </a:p>
          <a:p>
            <a:pPr lvl="1" eaLnBrk="1" hangingPunct="1"/>
            <a:r>
              <a:rPr lang="en-US" sz="2400" smtClean="0"/>
              <a:t>One study of the Guardian Angels in NY showed that people felt the patrols should have been conducted by police (effects on crime not examined)</a:t>
            </a:r>
          </a:p>
          <a:p>
            <a:pPr lvl="1" eaLnBrk="1" hangingPunct="1"/>
            <a:r>
              <a:rPr lang="en-US" sz="2400" smtClean="0"/>
              <a:t>Think preventive patrol research</a:t>
            </a:r>
          </a:p>
        </p:txBody>
      </p:sp>
      <p:sp>
        <p:nvSpPr>
          <p:cNvPr id="28674" name="Rectangle 2"/>
          <p:cNvSpPr>
            <a:spLocks noGrp="1" noChangeArrowheads="1"/>
          </p:cNvSpPr>
          <p:nvPr>
            <p:ph type="title"/>
          </p:nvPr>
        </p:nvSpPr>
        <p:spPr/>
        <p:txBody>
          <a:bodyPr/>
          <a:lstStyle/>
          <a:p>
            <a:pPr eaLnBrk="1" fontAlgn="auto" hangingPunct="1">
              <a:spcAft>
                <a:spcPts val="0"/>
              </a:spcAft>
              <a:defRPr/>
            </a:pPr>
            <a:r>
              <a:rPr lang="en-US" sz="3200" smtClean="0"/>
              <a:t>Citizen Patrol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345"/>
    </mc:Choice>
    <mc:Fallback xmlns="">
      <p:transition spd="slow" advTm="513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182688" y="2017713"/>
            <a:ext cx="7772400" cy="3925887"/>
          </a:xfrm>
        </p:spPr>
        <p:txBody>
          <a:bodyPr/>
          <a:lstStyle/>
          <a:p>
            <a:pPr eaLnBrk="1" hangingPunct="1">
              <a:lnSpc>
                <a:spcPct val="90000"/>
              </a:lnSpc>
            </a:pPr>
            <a:r>
              <a:rPr lang="en-US" sz="2800" smtClean="0"/>
              <a:t>Watered-down version of the police academy for civilians</a:t>
            </a:r>
          </a:p>
          <a:p>
            <a:pPr eaLnBrk="1" hangingPunct="1">
              <a:lnSpc>
                <a:spcPct val="90000"/>
              </a:lnSpc>
            </a:pPr>
            <a:r>
              <a:rPr lang="en-US" sz="2800" smtClean="0"/>
              <a:t>Do citizen patrol academies work?</a:t>
            </a:r>
          </a:p>
          <a:p>
            <a:pPr lvl="1" eaLnBrk="1" hangingPunct="1">
              <a:lnSpc>
                <a:spcPct val="90000"/>
              </a:lnSpc>
            </a:pPr>
            <a:r>
              <a:rPr lang="en-US" sz="2400" smtClean="0"/>
              <a:t>Unclear</a:t>
            </a:r>
          </a:p>
          <a:p>
            <a:pPr lvl="1" eaLnBrk="1" hangingPunct="1">
              <a:lnSpc>
                <a:spcPct val="90000"/>
              </a:lnSpc>
            </a:pPr>
            <a:r>
              <a:rPr lang="en-US" sz="2400" smtClean="0"/>
              <a:t>Possible criticisms include</a:t>
            </a:r>
          </a:p>
          <a:p>
            <a:pPr lvl="2" eaLnBrk="1" hangingPunct="1">
              <a:lnSpc>
                <a:spcPct val="90000"/>
              </a:lnSpc>
            </a:pPr>
            <a:r>
              <a:rPr lang="en-US" sz="2000" smtClean="0"/>
              <a:t>No effect on crime</a:t>
            </a:r>
          </a:p>
          <a:p>
            <a:pPr lvl="2" eaLnBrk="1" hangingPunct="1">
              <a:lnSpc>
                <a:spcPct val="90000"/>
              </a:lnSpc>
            </a:pPr>
            <a:r>
              <a:rPr lang="en-US" sz="2000" smtClean="0"/>
              <a:t>Reinforce traditional crime-fighting image of police</a:t>
            </a:r>
          </a:p>
          <a:p>
            <a:pPr lvl="2" eaLnBrk="1" hangingPunct="1">
              <a:lnSpc>
                <a:spcPct val="90000"/>
              </a:lnSpc>
            </a:pPr>
            <a:r>
              <a:rPr lang="en-US" sz="2000" smtClean="0"/>
              <a:t>Overrepresentation of community elites</a:t>
            </a:r>
          </a:p>
          <a:p>
            <a:pPr lvl="2" eaLnBrk="1" hangingPunct="1">
              <a:lnSpc>
                <a:spcPct val="90000"/>
              </a:lnSpc>
            </a:pPr>
            <a:r>
              <a:rPr lang="en-US" sz="2000" smtClean="0"/>
              <a:t>Just another methods of improving the police image and shifting the focus away from crime</a:t>
            </a:r>
          </a:p>
        </p:txBody>
      </p:sp>
      <p:sp>
        <p:nvSpPr>
          <p:cNvPr id="29698" name="Rectangle 2"/>
          <p:cNvSpPr>
            <a:spLocks noGrp="1" noChangeArrowheads="1"/>
          </p:cNvSpPr>
          <p:nvPr>
            <p:ph type="title"/>
          </p:nvPr>
        </p:nvSpPr>
        <p:spPr/>
        <p:txBody>
          <a:bodyPr/>
          <a:lstStyle/>
          <a:p>
            <a:pPr eaLnBrk="1" fontAlgn="auto" hangingPunct="1">
              <a:spcAft>
                <a:spcPts val="0"/>
              </a:spcAft>
              <a:defRPr/>
            </a:pPr>
            <a:r>
              <a:rPr lang="en-US" sz="3200" smtClean="0"/>
              <a:t>Citizen Police Academies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5 summary and conclusions</a:t>
            </a:r>
            <a:endParaRPr lang="en-US" dirty="0"/>
          </a:p>
        </p:txBody>
      </p:sp>
      <p:sp>
        <p:nvSpPr>
          <p:cNvPr id="3" name="Title 2"/>
          <p:cNvSpPr>
            <a:spLocks noGrp="1"/>
          </p:cNvSpPr>
          <p:nvPr>
            <p:ph type="title"/>
          </p:nvPr>
        </p:nvSpPr>
        <p:spPr/>
        <p:txBody>
          <a:bodyPr/>
          <a:lstStyle/>
          <a:p>
            <a:r>
              <a:rPr lang="en-US" dirty="0" smtClean="0"/>
              <a:t>Summary and Conclusions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26481031"/>
      </p:ext>
    </p:extLst>
  </p:cSld>
  <p:clrMapOvr>
    <a:masterClrMapping/>
  </p:clrMapOvr>
  <mc:AlternateContent xmlns:mc="http://schemas.openxmlformats.org/markup-compatibility/2006" xmlns:p14="http://schemas.microsoft.com/office/powerpoint/2010/main">
    <mc:Choice Requires="p14">
      <p:transition spd="slow" p14:dur="2000" advTm="91744"/>
    </mc:Choice>
    <mc:Fallback xmlns="">
      <p:transition spd="slow" advTm="91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182688" y="2017713"/>
            <a:ext cx="7772400" cy="4002087"/>
          </a:xfrm>
        </p:spPr>
        <p:txBody>
          <a:bodyPr/>
          <a:lstStyle/>
          <a:p>
            <a:pPr eaLnBrk="1" hangingPunct="1"/>
            <a:r>
              <a:rPr lang="en-US" sz="2800" smtClean="0"/>
              <a:t>What is third-party policing?</a:t>
            </a:r>
          </a:p>
          <a:p>
            <a:pPr lvl="1" eaLnBrk="1" hangingPunct="1"/>
            <a:r>
              <a:rPr lang="en-US" sz="2400" smtClean="0"/>
              <a:t>Police efforts to persuade or coerce non-offending persons to take actions which are outside the scope of their routine activities</a:t>
            </a:r>
          </a:p>
          <a:p>
            <a:pPr lvl="1" eaLnBrk="1" hangingPunct="1"/>
            <a:r>
              <a:rPr lang="en-US" sz="2400" smtClean="0"/>
              <a:t>Use of civil rather than criminal law</a:t>
            </a:r>
          </a:p>
          <a:p>
            <a:pPr eaLnBrk="1" hangingPunct="1"/>
            <a:r>
              <a:rPr lang="en-US" sz="2800" smtClean="0"/>
              <a:t>Dark side?</a:t>
            </a:r>
          </a:p>
          <a:p>
            <a:pPr lvl="1" eaLnBrk="1" hangingPunct="1"/>
            <a:r>
              <a:rPr lang="en-US" sz="2400" smtClean="0"/>
              <a:t>Coercion?</a:t>
            </a:r>
          </a:p>
          <a:p>
            <a:pPr lvl="1" eaLnBrk="1" hangingPunct="1"/>
            <a:r>
              <a:rPr lang="en-US" sz="2400" smtClean="0"/>
              <a:t>Passing the buck?</a:t>
            </a:r>
          </a:p>
        </p:txBody>
      </p:sp>
      <p:sp>
        <p:nvSpPr>
          <p:cNvPr id="30722" name="Rectangle 2"/>
          <p:cNvSpPr>
            <a:spLocks noGrp="1" noChangeArrowheads="1"/>
          </p:cNvSpPr>
          <p:nvPr>
            <p:ph type="title"/>
          </p:nvPr>
        </p:nvSpPr>
        <p:spPr/>
        <p:txBody>
          <a:bodyPr/>
          <a:lstStyle/>
          <a:p>
            <a:pPr eaLnBrk="1" fontAlgn="auto" hangingPunct="1">
              <a:spcAft>
                <a:spcPts val="0"/>
              </a:spcAft>
              <a:defRPr/>
            </a:pPr>
            <a:r>
              <a:rPr lang="en-US" sz="3200" smtClean="0"/>
              <a:t>Third-Party Policing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031"/>
    </mc:Choice>
    <mc:Fallback xmlns="">
      <p:transition spd="slow" advTm="125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1182688" y="2017713"/>
            <a:ext cx="7772400" cy="3849687"/>
          </a:xfrm>
        </p:spPr>
        <p:txBody>
          <a:bodyPr/>
          <a:lstStyle/>
          <a:p>
            <a:pPr eaLnBrk="1" hangingPunct="1">
              <a:lnSpc>
                <a:spcPct val="90000"/>
              </a:lnSpc>
            </a:pPr>
            <a:r>
              <a:rPr lang="en-US" sz="2400" smtClean="0"/>
              <a:t>Community justice is a new set of ideas about how justice should be carried out</a:t>
            </a:r>
          </a:p>
          <a:p>
            <a:pPr eaLnBrk="1" hangingPunct="1">
              <a:lnSpc>
                <a:spcPct val="90000"/>
              </a:lnSpc>
            </a:pPr>
            <a:r>
              <a:rPr lang="en-US" sz="2400" smtClean="0"/>
              <a:t>Community justice favors</a:t>
            </a:r>
          </a:p>
          <a:p>
            <a:pPr lvl="1" eaLnBrk="1" hangingPunct="1">
              <a:lnSpc>
                <a:spcPct val="90000"/>
              </a:lnSpc>
            </a:pPr>
            <a:r>
              <a:rPr lang="en-US" sz="2000" smtClean="0"/>
              <a:t>“Custom fit” crime control</a:t>
            </a:r>
          </a:p>
          <a:p>
            <a:pPr lvl="1" eaLnBrk="1" hangingPunct="1">
              <a:lnSpc>
                <a:spcPct val="90000"/>
              </a:lnSpc>
            </a:pPr>
            <a:r>
              <a:rPr lang="en-US" sz="2000" smtClean="0"/>
              <a:t>Informal controls (families, neighbors, etc.)</a:t>
            </a:r>
          </a:p>
          <a:p>
            <a:pPr lvl="1" eaLnBrk="1" hangingPunct="1">
              <a:lnSpc>
                <a:spcPct val="90000"/>
              </a:lnSpc>
            </a:pPr>
            <a:r>
              <a:rPr lang="en-US" sz="2000" smtClean="0"/>
              <a:t>Innovation</a:t>
            </a:r>
          </a:p>
          <a:p>
            <a:pPr lvl="1" eaLnBrk="1" hangingPunct="1">
              <a:lnSpc>
                <a:spcPct val="90000"/>
              </a:lnSpc>
            </a:pPr>
            <a:r>
              <a:rPr lang="en-US" sz="2000" smtClean="0"/>
              <a:t>Cooperation between the justice system and citizens</a:t>
            </a:r>
          </a:p>
          <a:p>
            <a:pPr eaLnBrk="1" hangingPunct="1">
              <a:lnSpc>
                <a:spcPct val="90000"/>
              </a:lnSpc>
            </a:pPr>
            <a:r>
              <a:rPr lang="en-US" sz="2400" smtClean="0"/>
              <a:t>Who cares?</a:t>
            </a:r>
          </a:p>
          <a:p>
            <a:pPr lvl="1" eaLnBrk="1" hangingPunct="1">
              <a:lnSpc>
                <a:spcPct val="90000"/>
              </a:lnSpc>
            </a:pPr>
            <a:r>
              <a:rPr lang="en-US" sz="2000" smtClean="0"/>
              <a:t>Community policing is part of the community justice movement</a:t>
            </a:r>
          </a:p>
        </p:txBody>
      </p:sp>
      <p:sp>
        <p:nvSpPr>
          <p:cNvPr id="5122" name="Rectangle 2"/>
          <p:cNvSpPr>
            <a:spLocks noGrp="1" noChangeArrowheads="1"/>
          </p:cNvSpPr>
          <p:nvPr>
            <p:ph type="title"/>
          </p:nvPr>
        </p:nvSpPr>
        <p:spPr/>
        <p:txBody>
          <a:bodyPr/>
          <a:lstStyle/>
          <a:p>
            <a:pPr eaLnBrk="1" fontAlgn="auto" hangingPunct="1">
              <a:spcAft>
                <a:spcPts val="0"/>
              </a:spcAft>
              <a:defRPr/>
            </a:pPr>
            <a:r>
              <a:rPr lang="en-US" sz="3200" smtClean="0"/>
              <a:t>Community Justice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037"/>
    </mc:Choice>
    <mc:Fallback xmlns="">
      <p:transition spd="slow" advTm="48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182688" y="2017713"/>
            <a:ext cx="7772400" cy="4078287"/>
          </a:xfrm>
        </p:spPr>
        <p:txBody>
          <a:bodyPr>
            <a:normAutofit fontScale="92500"/>
          </a:bodyPr>
          <a:lstStyle/>
          <a:p>
            <a:pPr marL="365760" indent="-256032" eaLnBrk="1" fontAlgn="auto" hangingPunct="1">
              <a:lnSpc>
                <a:spcPct val="80000"/>
              </a:lnSpc>
              <a:spcAft>
                <a:spcPts val="0"/>
              </a:spcAft>
              <a:buFont typeface="Wingdings 3"/>
              <a:buChar char=""/>
              <a:defRPr/>
            </a:pPr>
            <a:r>
              <a:rPr lang="en-US" sz="2800" smtClean="0"/>
              <a:t>What is problem-oriented policing?</a:t>
            </a:r>
          </a:p>
          <a:p>
            <a:pPr marL="621792" lvl="1" eaLnBrk="1" fontAlgn="auto" hangingPunct="1">
              <a:lnSpc>
                <a:spcPct val="80000"/>
              </a:lnSpc>
              <a:spcBef>
                <a:spcPts val="324"/>
              </a:spcBef>
              <a:spcAft>
                <a:spcPts val="0"/>
              </a:spcAft>
              <a:buFont typeface="Verdana"/>
              <a:buChar char="◦"/>
              <a:defRPr/>
            </a:pPr>
            <a:r>
              <a:rPr lang="en-US" sz="2400" smtClean="0"/>
              <a:t>A specific component of community policing</a:t>
            </a:r>
          </a:p>
          <a:p>
            <a:pPr marL="621792" lvl="1" eaLnBrk="1" fontAlgn="auto" hangingPunct="1">
              <a:lnSpc>
                <a:spcPct val="80000"/>
              </a:lnSpc>
              <a:spcBef>
                <a:spcPts val="324"/>
              </a:spcBef>
              <a:spcAft>
                <a:spcPts val="0"/>
              </a:spcAft>
              <a:buFont typeface="Verdana"/>
              <a:buChar char="◦"/>
              <a:defRPr/>
            </a:pPr>
            <a:r>
              <a:rPr lang="en-US" sz="2400" smtClean="0"/>
              <a:t>Geared toward identifying and solving problems</a:t>
            </a:r>
          </a:p>
          <a:p>
            <a:pPr marL="621792" lvl="1" eaLnBrk="1" fontAlgn="auto" hangingPunct="1">
              <a:lnSpc>
                <a:spcPct val="80000"/>
              </a:lnSpc>
              <a:spcBef>
                <a:spcPts val="324"/>
              </a:spcBef>
              <a:spcAft>
                <a:spcPts val="0"/>
              </a:spcAft>
              <a:buFont typeface="Verdana"/>
              <a:buChar char="◦"/>
              <a:defRPr/>
            </a:pPr>
            <a:r>
              <a:rPr lang="en-US" sz="2400" smtClean="0"/>
              <a:t>Brainchild of Herman Goldstein</a:t>
            </a:r>
          </a:p>
          <a:p>
            <a:pPr marL="621792" lvl="1" eaLnBrk="1" fontAlgn="auto" hangingPunct="1">
              <a:lnSpc>
                <a:spcPct val="80000"/>
              </a:lnSpc>
              <a:spcBef>
                <a:spcPts val="324"/>
              </a:spcBef>
              <a:spcAft>
                <a:spcPts val="0"/>
              </a:spcAft>
              <a:buFont typeface="Verdana"/>
              <a:buChar char="◦"/>
              <a:defRPr/>
            </a:pPr>
            <a:r>
              <a:rPr lang="en-US" sz="2400" smtClean="0"/>
              <a:t>Resembles directed patrol and community policing</a:t>
            </a:r>
          </a:p>
          <a:p>
            <a:pPr marL="365760" indent="-256032" eaLnBrk="1" fontAlgn="auto" hangingPunct="1">
              <a:lnSpc>
                <a:spcPct val="80000"/>
              </a:lnSpc>
              <a:spcAft>
                <a:spcPts val="0"/>
              </a:spcAft>
              <a:buFont typeface="Wingdings 3"/>
              <a:buChar char=""/>
              <a:defRPr/>
            </a:pPr>
            <a:r>
              <a:rPr lang="en-US" sz="2800" smtClean="0"/>
              <a:t>Two ways to distinguish between community policing and problem-oriented policing</a:t>
            </a:r>
          </a:p>
          <a:p>
            <a:pPr marL="621792" lvl="1" eaLnBrk="1" fontAlgn="auto" hangingPunct="1">
              <a:lnSpc>
                <a:spcPct val="80000"/>
              </a:lnSpc>
              <a:spcBef>
                <a:spcPts val="324"/>
              </a:spcBef>
              <a:spcAft>
                <a:spcPts val="0"/>
              </a:spcAft>
              <a:buFont typeface="Verdana"/>
              <a:buChar char="◦"/>
              <a:defRPr/>
            </a:pPr>
            <a:r>
              <a:rPr lang="en-US" sz="2400" smtClean="0"/>
              <a:t>Problem-oriented policing focuses on innovation, independently of contact with citizens</a:t>
            </a:r>
          </a:p>
          <a:p>
            <a:pPr marL="621792" lvl="1" eaLnBrk="1" fontAlgn="auto" hangingPunct="1">
              <a:lnSpc>
                <a:spcPct val="80000"/>
              </a:lnSpc>
              <a:spcBef>
                <a:spcPts val="324"/>
              </a:spcBef>
              <a:spcAft>
                <a:spcPts val="0"/>
              </a:spcAft>
              <a:buFont typeface="Verdana"/>
              <a:buChar char="◦"/>
              <a:defRPr/>
            </a:pPr>
            <a:r>
              <a:rPr lang="en-US" sz="2400" smtClean="0"/>
              <a:t>Community policing often relies on citizen involvement and contact as ends unto themselves</a:t>
            </a:r>
          </a:p>
          <a:p>
            <a:pPr marL="621792" lvl="1" eaLnBrk="1" fontAlgn="auto" hangingPunct="1">
              <a:lnSpc>
                <a:spcPct val="80000"/>
              </a:lnSpc>
              <a:spcBef>
                <a:spcPts val="324"/>
              </a:spcBef>
              <a:spcAft>
                <a:spcPts val="0"/>
              </a:spcAft>
              <a:buFont typeface="Verdana"/>
              <a:buChar char="◦"/>
              <a:defRPr/>
            </a:pPr>
            <a:endParaRPr lang="en-US" sz="2400" smtClean="0"/>
          </a:p>
        </p:txBody>
      </p:sp>
      <p:sp>
        <p:nvSpPr>
          <p:cNvPr id="6146" name="Rectangle 2"/>
          <p:cNvSpPr>
            <a:spLocks noGrp="1" noChangeArrowheads="1"/>
          </p:cNvSpPr>
          <p:nvPr>
            <p:ph type="title"/>
          </p:nvPr>
        </p:nvSpPr>
        <p:spPr/>
        <p:txBody>
          <a:bodyPr/>
          <a:lstStyle/>
          <a:p>
            <a:pPr eaLnBrk="1" fontAlgn="auto" hangingPunct="1">
              <a:spcAft>
                <a:spcPts val="0"/>
              </a:spcAft>
              <a:defRPr/>
            </a:pPr>
            <a:r>
              <a:rPr lang="en-US" sz="3200" smtClean="0"/>
              <a:t>Problem-Oriented Policing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7062"/>
    </mc:Choice>
    <mc:Fallback xmlns="">
      <p:transition spd="slow" advTm="77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eaLnBrk="1" hangingPunct="1"/>
            <a:r>
              <a:rPr lang="en-US" sz="2400" smtClean="0"/>
              <a:t>Scanning involves identifying the problem to determine if one really exists and decide whether further analysis is warranted. Resources such as calls for service data, crime analysis information, police reports, and officers experiences. Remember that sometimes people bellyache about a problem that may be relatively minute or even non-existent. Key is you want to know how serious the problem really is and if it deems a police response.</a:t>
            </a:r>
          </a:p>
          <a:p>
            <a:pPr eaLnBrk="1" hangingPunct="1"/>
            <a:endParaRPr lang="en-US" sz="2800" smtClean="0"/>
          </a:p>
        </p:txBody>
      </p:sp>
      <p:sp>
        <p:nvSpPr>
          <p:cNvPr id="7170" name="Title 1"/>
          <p:cNvSpPr>
            <a:spLocks noGrp="1"/>
          </p:cNvSpPr>
          <p:nvPr>
            <p:ph type="title"/>
          </p:nvPr>
        </p:nvSpPr>
        <p:spPr/>
        <p:txBody>
          <a:bodyPr/>
          <a:lstStyle/>
          <a:p>
            <a:pPr eaLnBrk="1" fontAlgn="auto" hangingPunct="1">
              <a:spcAft>
                <a:spcPts val="0"/>
              </a:spcAft>
              <a:defRPr/>
            </a:pPr>
            <a:r>
              <a:rPr lang="en-US" sz="2800" smtClean="0"/>
              <a:t>The SARA Method for Problem Solving</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416"/>
    </mc:Choice>
    <mc:Fallback xmlns="">
      <p:transition spd="slow" advTm="604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sz="2000" smtClean="0"/>
              <a:t>Analysis is where the officer gathers as much information as possible from a variety of sources regarding the problem. They want to see the seriousness of the problem as well as try and identify the underlying causes. In this step the officers gather as much information as possible from a variety of sources. Many of the same tools as was used in the scanning phase can be used here also of course. What is key in that the information is screened more finitely to determine if the problem exists and to help guide the response that will me made in the next step. </a:t>
            </a:r>
          </a:p>
          <a:p>
            <a:pPr eaLnBrk="1" hangingPunct="1"/>
            <a:endParaRPr lang="en-US" sz="2400" smtClean="0"/>
          </a:p>
        </p:txBody>
      </p:sp>
      <p:sp>
        <p:nvSpPr>
          <p:cNvPr id="8194" name="Title 1"/>
          <p:cNvSpPr>
            <a:spLocks noGrp="1"/>
          </p:cNvSpPr>
          <p:nvPr>
            <p:ph type="title"/>
          </p:nvPr>
        </p:nvSpPr>
        <p:spPr/>
        <p:txBody>
          <a:bodyPr/>
          <a:lstStyle/>
          <a:p>
            <a:pPr eaLnBrk="1" fontAlgn="auto" hangingPunct="1">
              <a:spcAft>
                <a:spcPts val="0"/>
              </a:spcAft>
              <a:defRPr/>
            </a:pPr>
            <a:r>
              <a:rPr lang="en-US" sz="2800" smtClean="0"/>
              <a:t>The SARA Method for Problem Solving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9757"/>
    </mc:Choice>
    <mc:Fallback xmlns="">
      <p:transition spd="slow" advTm="39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r>
              <a:rPr lang="en-US" sz="2400" smtClean="0"/>
              <a:t>Response is the step in which the officer plans the best long term solution that they can for solving or handling the problem.  In this step what is desired is a long term solution to the problem, although occasionally the problem may be so severe that you must take immediate actions to arrest offenders and regain control of public spaces.  Arrests are often a quick fix, but unless permanent solutions are found chances are the problems may crop up once again once the initial response is made.  </a:t>
            </a:r>
          </a:p>
          <a:p>
            <a:pPr eaLnBrk="1" hangingPunct="1"/>
            <a:endParaRPr lang="en-US" sz="2400" smtClean="0"/>
          </a:p>
        </p:txBody>
      </p:sp>
      <p:sp>
        <p:nvSpPr>
          <p:cNvPr id="9218" name="Title 1"/>
          <p:cNvSpPr>
            <a:spLocks noGrp="1"/>
          </p:cNvSpPr>
          <p:nvPr>
            <p:ph type="title"/>
          </p:nvPr>
        </p:nvSpPr>
        <p:spPr/>
        <p:txBody>
          <a:bodyPr/>
          <a:lstStyle/>
          <a:p>
            <a:pPr eaLnBrk="1" fontAlgn="auto" hangingPunct="1">
              <a:spcAft>
                <a:spcPts val="0"/>
              </a:spcAft>
              <a:defRPr/>
            </a:pPr>
            <a:r>
              <a:rPr lang="en-US" sz="2800" smtClean="0"/>
              <a:t>The SARA Method for Problem Solving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444"/>
    </mc:Choice>
    <mc:Fallback xmlns="">
      <p:transition spd="slow" advTm="48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p:txBody>
          <a:bodyPr/>
          <a:lstStyle/>
          <a:p>
            <a:pPr eaLnBrk="1" hangingPunct="1"/>
            <a:r>
              <a:rPr lang="en-US" sz="2400" smtClean="0"/>
              <a:t>Assessment is the stage in which the response is evaluated by the officer to see what the results of their efforts have been. If not, then they take what has been done and add or subtract from the response to try and make another go of it in many cases. This step is often overlooked or done rather haphazardly, as no one likes to admit that the original problem was not solved. Failure should not be seen as an option, and the information gathered in the analysis phase may help guide a modified response. </a:t>
            </a:r>
          </a:p>
          <a:p>
            <a:pPr eaLnBrk="1" hangingPunct="1"/>
            <a:endParaRPr lang="en-US" sz="2400" smtClean="0"/>
          </a:p>
        </p:txBody>
      </p:sp>
      <p:sp>
        <p:nvSpPr>
          <p:cNvPr id="10242" name="Title 1"/>
          <p:cNvSpPr>
            <a:spLocks noGrp="1"/>
          </p:cNvSpPr>
          <p:nvPr>
            <p:ph type="title"/>
          </p:nvPr>
        </p:nvSpPr>
        <p:spPr/>
        <p:txBody>
          <a:bodyPr/>
          <a:lstStyle/>
          <a:p>
            <a:pPr eaLnBrk="1" fontAlgn="auto" hangingPunct="1">
              <a:spcAft>
                <a:spcPts val="0"/>
              </a:spcAft>
              <a:defRPr/>
            </a:pPr>
            <a:r>
              <a:rPr lang="en-US" sz="2800" smtClean="0"/>
              <a:t>The SARA Method for Problem Solving</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945"/>
    </mc:Choice>
    <mc:Fallback xmlns="">
      <p:transition spd="slow" advTm="44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182688" y="1828800"/>
            <a:ext cx="7772400" cy="4303713"/>
          </a:xfrm>
        </p:spPr>
        <p:txBody>
          <a:bodyPr/>
          <a:lstStyle/>
          <a:p>
            <a:pPr eaLnBrk="1" hangingPunct="1"/>
            <a:r>
              <a:rPr lang="en-US" sz="2800" smtClean="0"/>
              <a:t>Three historical policing eras</a:t>
            </a:r>
          </a:p>
          <a:p>
            <a:pPr lvl="1" eaLnBrk="1" hangingPunct="1"/>
            <a:r>
              <a:rPr lang="en-US" sz="2400" smtClean="0"/>
              <a:t>Political era (decentralized, politicians controlled police)</a:t>
            </a:r>
          </a:p>
          <a:p>
            <a:pPr lvl="1" eaLnBrk="1" hangingPunct="1"/>
            <a:r>
              <a:rPr lang="en-US" sz="2400" smtClean="0"/>
              <a:t>Reform era (crime control focus, centralized)</a:t>
            </a:r>
          </a:p>
          <a:p>
            <a:pPr lvl="1" eaLnBrk="1" hangingPunct="1"/>
            <a:r>
              <a:rPr lang="en-US" sz="2400" smtClean="0"/>
              <a:t>Community era</a:t>
            </a:r>
          </a:p>
          <a:p>
            <a:pPr lvl="2" eaLnBrk="1" hangingPunct="1"/>
            <a:r>
              <a:rPr lang="en-US" sz="2000" smtClean="0"/>
              <a:t>Community authorization</a:t>
            </a:r>
          </a:p>
          <a:p>
            <a:pPr lvl="2" eaLnBrk="1" hangingPunct="1"/>
            <a:r>
              <a:rPr lang="en-US" sz="2000" smtClean="0"/>
              <a:t>Broad mandate (including service)</a:t>
            </a:r>
          </a:p>
          <a:p>
            <a:pPr lvl="2" eaLnBrk="1" hangingPunct="1"/>
            <a:r>
              <a:rPr lang="en-US" sz="2000" smtClean="0"/>
              <a:t>Decentralized organization (store fronts)</a:t>
            </a:r>
          </a:p>
          <a:p>
            <a:pPr lvl="2" eaLnBrk="1" hangingPunct="1"/>
            <a:r>
              <a:rPr lang="en-US" sz="2000" smtClean="0"/>
              <a:t>Strong relationships with citizens</a:t>
            </a:r>
          </a:p>
          <a:p>
            <a:pPr lvl="2" eaLnBrk="1" hangingPunct="1"/>
            <a:r>
              <a:rPr lang="en-US" sz="2000" smtClean="0"/>
              <a:t>Quality of life preservation</a:t>
            </a:r>
          </a:p>
          <a:p>
            <a:pPr lvl="2" eaLnBrk="1" hangingPunct="1"/>
            <a:r>
              <a:rPr lang="en-US" sz="2000" smtClean="0"/>
              <a:t>Foot patrol and similar tactics </a:t>
            </a:r>
          </a:p>
        </p:txBody>
      </p:sp>
      <p:sp>
        <p:nvSpPr>
          <p:cNvPr id="11266" name="Rectangle 2"/>
          <p:cNvSpPr>
            <a:spLocks noGrp="1" noChangeArrowheads="1"/>
          </p:cNvSpPr>
          <p:nvPr>
            <p:ph type="title"/>
          </p:nvPr>
        </p:nvSpPr>
        <p:spPr/>
        <p:txBody>
          <a:bodyPr/>
          <a:lstStyle/>
          <a:p>
            <a:pPr eaLnBrk="1" fontAlgn="auto" hangingPunct="1">
              <a:spcAft>
                <a:spcPts val="0"/>
              </a:spcAft>
              <a:defRPr/>
            </a:pPr>
            <a:r>
              <a:rPr lang="en-US" sz="3200" smtClean="0"/>
              <a:t>Community Policing:  Some History</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2481"/>
    </mc:Choice>
    <mc:Fallback xmlns="">
      <p:transition spd="slow" advTm="92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590</TotalTime>
  <Words>1529</Words>
  <Application>Microsoft Office PowerPoint</Application>
  <PresentationFormat>On-screen Show (4:3)</PresentationFormat>
  <Paragraphs>183</Paragraphs>
  <Slides>28</Slides>
  <Notes>0</Notes>
  <HiddenSlides>0</HiddenSlides>
  <MMClips>28</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Chapter 5</vt:lpstr>
      <vt:lpstr>What is Community Oriented Policing?</vt:lpstr>
      <vt:lpstr>Community Justice</vt:lpstr>
      <vt:lpstr>Problem-Oriented Policing</vt:lpstr>
      <vt:lpstr>The SARA Method for Problem Solving</vt:lpstr>
      <vt:lpstr>The SARA Method for Problem Solving</vt:lpstr>
      <vt:lpstr>The SARA Method for Problem Solving</vt:lpstr>
      <vt:lpstr>The SARA Method for Problem Solving</vt:lpstr>
      <vt:lpstr>Community Policing:  Some History</vt:lpstr>
      <vt:lpstr>Reasons for Community Policing</vt:lpstr>
      <vt:lpstr>Community Policing:  What Is It?</vt:lpstr>
      <vt:lpstr>Structural Change- Does It Work?</vt:lpstr>
      <vt:lpstr>Attitudinal Change- Do Police Want Citizen Input?</vt:lpstr>
      <vt:lpstr>The Definition Problem Rears Its Head</vt:lpstr>
      <vt:lpstr>Citizen Contact Patrol</vt:lpstr>
      <vt:lpstr>Improving the Police Image</vt:lpstr>
      <vt:lpstr>Neighborhood Watch</vt:lpstr>
      <vt:lpstr>Hosting Community Meetings</vt:lpstr>
      <vt:lpstr>Crime Control Newsletters</vt:lpstr>
      <vt:lpstr>Storefronts and Substations</vt:lpstr>
      <vt:lpstr>Specialized Patrols</vt:lpstr>
      <vt:lpstr>Police-Sponsored Television and Web Sites</vt:lpstr>
      <vt:lpstr>Police in Schools</vt:lpstr>
      <vt:lpstr>Integrated Community Policing</vt:lpstr>
      <vt:lpstr>Citizen Patrol</vt:lpstr>
      <vt:lpstr>Citizen Police Academies</vt:lpstr>
      <vt:lpstr>Summary and Conclusions</vt:lpstr>
      <vt:lpstr>Third-Party Policing</vt:lpstr>
    </vt:vector>
  </TitlesOfParts>
  <Company>CSUSB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John Worrall</dc:creator>
  <cp:lastModifiedBy>Rick</cp:lastModifiedBy>
  <cp:revision>30</cp:revision>
  <cp:lastPrinted>2012-07-11T23:37:48Z</cp:lastPrinted>
  <dcterms:created xsi:type="dcterms:W3CDTF">2004-10-15T14:32:25Z</dcterms:created>
  <dcterms:modified xsi:type="dcterms:W3CDTF">2013-07-24T21:53:05Z</dcterms:modified>
</cp:coreProperties>
</file>